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slideLayouts/slideLayout27.xml" ContentType="application/vnd.openxmlformats-officedocument.presentationml.slideLayout+xml"/>
  <Override PartName="/ppt/theme/theme3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1.xml" ContentType="application/vnd.openxmlformats-officedocument.theme+xml"/>
  <Override PartName="/ppt/slideLayouts/slideLayout56.xml" ContentType="application/vnd.openxmlformats-officedocument.presentationml.slideLayout+xml"/>
  <Override PartName="/ppt/theme/theme4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63" r:id="rId33"/>
    <p:sldMasterId id="2147484169" r:id="rId34"/>
    <p:sldMasterId id="2147484184" r:id="rId35"/>
    <p:sldMasterId id="2147484186" r:id="rId36"/>
    <p:sldMasterId id="2147484190" r:id="rId37"/>
    <p:sldMasterId id="2147484202" r:id="rId38"/>
    <p:sldMasterId id="2147484207" r:id="rId39"/>
    <p:sldMasterId id="2147484218" r:id="rId40"/>
    <p:sldMasterId id="2147484230" r:id="rId41"/>
    <p:sldMasterId id="2147484236" r:id="rId42"/>
    <p:sldMasterId id="2147484238" r:id="rId43"/>
    <p:sldMasterId id="2147484241" r:id="rId44"/>
    <p:sldMasterId id="2147484251" r:id="rId45"/>
  </p:sldMasterIdLst>
  <p:notesMasterIdLst>
    <p:notesMasterId r:id="rId115"/>
  </p:notesMasterIdLst>
  <p:handoutMasterIdLst>
    <p:handoutMasterId r:id="rId116"/>
  </p:handoutMasterIdLst>
  <p:sldIdLst>
    <p:sldId id="259" r:id="rId46"/>
    <p:sldId id="264" r:id="rId47"/>
    <p:sldId id="266" r:id="rId48"/>
    <p:sldId id="524" r:id="rId49"/>
    <p:sldId id="372" r:id="rId50"/>
    <p:sldId id="657" r:id="rId51"/>
    <p:sldId id="658" r:id="rId52"/>
    <p:sldId id="416" r:id="rId53"/>
    <p:sldId id="654" r:id="rId54"/>
    <p:sldId id="655" r:id="rId55"/>
    <p:sldId id="656" r:id="rId56"/>
    <p:sldId id="557" r:id="rId57"/>
    <p:sldId id="639" r:id="rId58"/>
    <p:sldId id="640" r:id="rId59"/>
    <p:sldId id="641" r:id="rId60"/>
    <p:sldId id="642" r:id="rId61"/>
    <p:sldId id="643" r:id="rId62"/>
    <p:sldId id="644" r:id="rId63"/>
    <p:sldId id="645" r:id="rId64"/>
    <p:sldId id="646" r:id="rId65"/>
    <p:sldId id="636" r:id="rId66"/>
    <p:sldId id="659" r:id="rId67"/>
    <p:sldId id="660" r:id="rId68"/>
    <p:sldId id="661" r:id="rId69"/>
    <p:sldId id="662" r:id="rId70"/>
    <p:sldId id="663" r:id="rId71"/>
    <p:sldId id="559" r:id="rId72"/>
    <p:sldId id="628" r:id="rId73"/>
    <p:sldId id="629" r:id="rId74"/>
    <p:sldId id="630" r:id="rId75"/>
    <p:sldId id="631" r:id="rId76"/>
    <p:sldId id="632" r:id="rId77"/>
    <p:sldId id="633" r:id="rId78"/>
    <p:sldId id="634" r:id="rId79"/>
    <p:sldId id="635" r:id="rId80"/>
    <p:sldId id="637" r:id="rId81"/>
    <p:sldId id="558" r:id="rId82"/>
    <p:sldId id="664" r:id="rId83"/>
    <p:sldId id="665" r:id="rId84"/>
    <p:sldId id="666" r:id="rId85"/>
    <p:sldId id="667" r:id="rId86"/>
    <p:sldId id="668" r:id="rId87"/>
    <p:sldId id="669" r:id="rId88"/>
    <p:sldId id="670" r:id="rId89"/>
    <p:sldId id="671" r:id="rId90"/>
    <p:sldId id="672" r:id="rId91"/>
    <p:sldId id="673" r:id="rId92"/>
    <p:sldId id="638" r:id="rId93"/>
    <p:sldId id="683" r:id="rId94"/>
    <p:sldId id="684" r:id="rId95"/>
    <p:sldId id="685" r:id="rId96"/>
    <p:sldId id="686" r:id="rId97"/>
    <p:sldId id="687" r:id="rId98"/>
    <p:sldId id="688" r:id="rId99"/>
    <p:sldId id="689" r:id="rId100"/>
    <p:sldId id="690" r:id="rId101"/>
    <p:sldId id="691" r:id="rId102"/>
    <p:sldId id="692" r:id="rId103"/>
    <p:sldId id="693" r:id="rId104"/>
    <p:sldId id="694" r:id="rId105"/>
    <p:sldId id="329" r:id="rId106"/>
    <p:sldId id="648" r:id="rId107"/>
    <p:sldId id="649" r:id="rId108"/>
    <p:sldId id="650" r:id="rId109"/>
    <p:sldId id="651" r:id="rId110"/>
    <p:sldId id="652" r:id="rId111"/>
    <p:sldId id="653" r:id="rId112"/>
    <p:sldId id="523" r:id="rId113"/>
    <p:sldId id="301" r:id="rId1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9" d="100"/>
          <a:sy n="109" d="100"/>
        </p:scale>
        <p:origin x="1722" y="102"/>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slide" Target="slides/slide6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102" Type="http://schemas.openxmlformats.org/officeDocument/2006/relationships/slide" Target="slides/slide57.xml"/><Relationship Id="rId110" Type="http://schemas.openxmlformats.org/officeDocument/2006/relationships/slide" Target="slides/slide65.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13" Type="http://schemas.openxmlformats.org/officeDocument/2006/relationships/slide" Target="slides/slide68.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103" Type="http://schemas.openxmlformats.org/officeDocument/2006/relationships/slide" Target="slides/slide58.xml"/><Relationship Id="rId108"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14" Type="http://schemas.openxmlformats.org/officeDocument/2006/relationships/slide" Target="slides/slide69.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4.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2/24/2020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2/24/2020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17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27</a:t>
            </a:fld>
            <a:endParaRPr lang="en-US" dirty="0"/>
          </a:p>
        </p:txBody>
      </p:sp>
    </p:spTree>
    <p:extLst>
      <p:ext uri="{BB962C8B-B14F-4D97-AF65-F5344CB8AC3E}">
        <p14:creationId xmlns:p14="http://schemas.microsoft.com/office/powerpoint/2010/main" val="332333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54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37</a:t>
            </a:fld>
            <a:endParaRPr lang="en-US" dirty="0"/>
          </a:p>
        </p:txBody>
      </p:sp>
    </p:spTree>
    <p:extLst>
      <p:ext uri="{BB962C8B-B14F-4D97-AF65-F5344CB8AC3E}">
        <p14:creationId xmlns:p14="http://schemas.microsoft.com/office/powerpoint/2010/main" val="74057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79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61</a:t>
            </a:fld>
            <a:endParaRPr lang="en-US" dirty="0"/>
          </a:p>
        </p:txBody>
      </p:sp>
    </p:spTree>
    <p:extLst>
      <p:ext uri="{BB962C8B-B14F-4D97-AF65-F5344CB8AC3E}">
        <p14:creationId xmlns:p14="http://schemas.microsoft.com/office/powerpoint/2010/main" val="42721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68</a:t>
            </a:fld>
            <a:endParaRPr lang="en-US" dirty="0"/>
          </a:p>
        </p:txBody>
      </p:sp>
    </p:spTree>
    <p:extLst>
      <p:ext uri="{BB962C8B-B14F-4D97-AF65-F5344CB8AC3E}">
        <p14:creationId xmlns:p14="http://schemas.microsoft.com/office/powerpoint/2010/main" val="169819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69</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2102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4</a:t>
            </a:fld>
            <a:endParaRPr lang="en-US" dirty="0"/>
          </a:p>
        </p:txBody>
      </p:sp>
    </p:spTree>
    <p:extLst>
      <p:ext uri="{BB962C8B-B14F-4D97-AF65-F5344CB8AC3E}">
        <p14:creationId xmlns:p14="http://schemas.microsoft.com/office/powerpoint/2010/main" val="231367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5</a:t>
            </a:fld>
            <a:endParaRPr lang="en-US" dirty="0"/>
          </a:p>
        </p:txBody>
      </p:sp>
    </p:spTree>
    <p:extLst>
      <p:ext uri="{BB962C8B-B14F-4D97-AF65-F5344CB8AC3E}">
        <p14:creationId xmlns:p14="http://schemas.microsoft.com/office/powerpoint/2010/main" val="157283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dec8d446a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dec8d446a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67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647d1c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647d1c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4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8</a:t>
            </a:fld>
            <a:endParaRPr lang="en-US" dirty="0"/>
          </a:p>
        </p:txBody>
      </p:sp>
    </p:spTree>
    <p:extLst>
      <p:ext uri="{BB962C8B-B14F-4D97-AF65-F5344CB8AC3E}">
        <p14:creationId xmlns:p14="http://schemas.microsoft.com/office/powerpoint/2010/main" val="26320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12</a:t>
            </a:fld>
            <a:endParaRPr lang="en-US" dirty="0"/>
          </a:p>
        </p:txBody>
      </p:sp>
    </p:spTree>
    <p:extLst>
      <p:ext uri="{BB962C8B-B14F-4D97-AF65-F5344CB8AC3E}">
        <p14:creationId xmlns:p14="http://schemas.microsoft.com/office/powerpoint/2010/main" val="196250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3454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35376330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68320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9653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270061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56519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9255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1405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583598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24522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3646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72698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33890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816349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0118973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24095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214450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4101156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82334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556816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3827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766091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1395800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4049F-96F2-5341-BBAF-95D60421277B}"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975530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4049F-96F2-5341-BBAF-95D60421277B}"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3435914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4049F-96F2-5341-BBAF-95D60421277B}"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4131445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4049F-96F2-5341-BBAF-95D60421277B}"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572484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4049F-96F2-5341-BBAF-95D60421277B}"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167583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4049F-96F2-5341-BBAF-95D60421277B}"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1286631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4049F-96F2-5341-BBAF-95D60421277B}"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723039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01765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4049F-96F2-5341-BBAF-95D60421277B}"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2075-3FC4-7E45-BD51-A39F29A52D78}" type="slidenum">
              <a:rPr lang="en-US" smtClean="0"/>
              <a:t>‹#›</a:t>
            </a:fld>
            <a:endParaRPr lang="en-US"/>
          </a:p>
        </p:txBody>
      </p:sp>
    </p:spTree>
    <p:extLst>
      <p:ext uri="{BB962C8B-B14F-4D97-AF65-F5344CB8AC3E}">
        <p14:creationId xmlns:p14="http://schemas.microsoft.com/office/powerpoint/2010/main" val="247147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15418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925900851"/>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93133390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32866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531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2E476-83F1-4EBF-BCBA-E622E7E43E8A}"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D8C9C-C960-4450-9A4D-ABE05DCAE46E}" type="slidenum">
              <a:rPr lang="en-US" smtClean="0"/>
              <a:t>‹#›</a:t>
            </a:fld>
            <a:endParaRPr lang="en-US"/>
          </a:p>
        </p:txBody>
      </p:sp>
    </p:spTree>
    <p:extLst>
      <p:ext uri="{BB962C8B-B14F-4D97-AF65-F5344CB8AC3E}">
        <p14:creationId xmlns:p14="http://schemas.microsoft.com/office/powerpoint/2010/main" val="1693598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7453631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042734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1894009"/>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2"/>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9" name="Google Shape;9;p2"/>
          <p:cNvPicPr preferRelativeResize="0"/>
          <p:nvPr/>
        </p:nvPicPr>
        <p:blipFill rotWithShape="1">
          <a:blip r:embed="rId3">
            <a:alphaModFix/>
          </a:blip>
          <a:srcRect/>
          <a:stretch/>
        </p:blipFill>
        <p:spPr>
          <a:xfrm>
            <a:off x="-71553" y="-202684"/>
            <a:ext cx="7006917" cy="467127"/>
          </a:xfrm>
          <a:prstGeom prst="rect">
            <a:avLst/>
          </a:prstGeom>
          <a:noFill/>
          <a:ln>
            <a:noFill/>
          </a:ln>
        </p:spPr>
      </p:pic>
    </p:spTree>
    <p:extLst>
      <p:ext uri="{BB962C8B-B14F-4D97-AF65-F5344CB8AC3E}">
        <p14:creationId xmlns:p14="http://schemas.microsoft.com/office/powerpoint/2010/main" val="181310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3"/>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15" name="Google Shape;15;p3"/>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2481968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1736725"/>
            <a:ext cx="81963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Google Shape;19;p4"/>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0" name="Google Shape;20;p4"/>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1997450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
        <p:cNvGrpSpPr/>
        <p:nvPr/>
      </p:nvGrpSpPr>
      <p:grpSpPr>
        <a:xfrm>
          <a:off x="0" y="0"/>
          <a:ext cx="0" cy="0"/>
          <a:chOff x="0" y="0"/>
          <a:chExt cx="0" cy="0"/>
        </a:xfrm>
      </p:grpSpPr>
      <p:sp>
        <p:nvSpPr>
          <p:cNvPr id="22" name="Google Shape;22;p5"/>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5"/>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5" name="Google Shape;25;p5"/>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1342860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671757" y="1842047"/>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FAF6EC"/>
              </a:buClr>
              <a:buSzPts val="5000"/>
              <a:buFont typeface="Arial"/>
              <a:buNone/>
              <a:defRPr sz="5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p6"/>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9" name="Google Shape;29;p6"/>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2173028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30"/>
        <p:cNvGrpSpPr/>
        <p:nvPr/>
      </p:nvGrpSpPr>
      <p:grpSpPr>
        <a:xfrm>
          <a:off x="0" y="0"/>
          <a:ext cx="0" cy="0"/>
          <a:chOff x="0" y="0"/>
          <a:chExt cx="0" cy="0"/>
        </a:xfrm>
      </p:grpSpPr>
      <p:sp>
        <p:nvSpPr>
          <p:cNvPr id="31" name="Google Shape;31;p7"/>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7"/>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35" name="Google Shape;35;p7"/>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21442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2"/>
          </p:nvPr>
        </p:nvSpPr>
        <p:spPr>
          <a:xfrm>
            <a:off x="659305" y="1736725"/>
            <a:ext cx="80769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8"/>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0" name="Google Shape;40;p8"/>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2559090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41"/>
        <p:cNvGrpSpPr/>
        <p:nvPr/>
      </p:nvGrpSpPr>
      <p:grpSpPr>
        <a:xfrm>
          <a:off x="0" y="0"/>
          <a:ext cx="0" cy="0"/>
          <a:chOff x="0" y="0"/>
          <a:chExt cx="0" cy="0"/>
        </a:xfrm>
      </p:grpSpPr>
      <p:sp>
        <p:nvSpPr>
          <p:cNvPr id="42" name="Google Shape;42;p9"/>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5EB"/>
              </a:buClr>
              <a:buSzPts val="3000"/>
              <a:buFont typeface="Arial"/>
              <a:buNone/>
              <a:defRPr sz="3000" b="0" i="0" u="none" strike="noStrike" cap="none">
                <a:solidFill>
                  <a:srgbClr val="FAF5EB"/>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Google Shape;44;p9"/>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5" name="Google Shape;45;p9"/>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3282096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
        <p:cNvGrpSpPr/>
        <p:nvPr/>
      </p:nvGrpSpPr>
      <p:grpSpPr>
        <a:xfrm>
          <a:off x="0" y="0"/>
          <a:ext cx="0" cy="0"/>
          <a:chOff x="0" y="0"/>
          <a:chExt cx="0" cy="0"/>
        </a:xfrm>
      </p:grpSpPr>
      <p:sp>
        <p:nvSpPr>
          <p:cNvPr id="47" name="Google Shape;47;p10"/>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8" name="Google Shape;48;p10"/>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 name="Google Shape;49;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7305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007629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1552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D12849-A412-443E-BA4C-39ADE695E419}"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72485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12849-A412-443E-BA4C-39ADE695E419}"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4290653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12849-A412-443E-BA4C-39ADE695E419}"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5009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12849-A412-443E-BA4C-39ADE695E419}"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657045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2849-A412-443E-BA4C-39ADE695E419}"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921032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BD12849-A412-443E-BA4C-39ADE695E419}"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566933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BD12849-A412-443E-BA4C-39ADE695E419}"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168155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1070334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849-A412-443E-BA4C-39ADE695E419}"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036B4-275B-4993-B0C9-03060D4DB179}" type="slidenum">
              <a:rPr lang="en-US" smtClean="0"/>
              <a:t>‹#›</a:t>
            </a:fld>
            <a:endParaRPr lang="en-US"/>
          </a:p>
        </p:txBody>
      </p:sp>
    </p:spTree>
    <p:extLst>
      <p:ext uri="{BB962C8B-B14F-4D97-AF65-F5344CB8AC3E}">
        <p14:creationId xmlns:p14="http://schemas.microsoft.com/office/powerpoint/2010/main" val="218622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33.xml"/><Relationship Id="rId4"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4.xml"/><Relationship Id="rId4"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6.xml"/><Relationship Id="rId1" Type="http://schemas.openxmlformats.org/officeDocument/2006/relationships/slideLayout" Target="../slideLayouts/slideLayout27.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g"/><Relationship Id="rId5" Type="http://schemas.openxmlformats.org/officeDocument/2006/relationships/theme" Target="../theme/theme37.xml"/><Relationship Id="rId4" Type="http://schemas.openxmlformats.org/officeDocument/2006/relationships/slideLayout" Target="../slideLayouts/slideLayout31.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jpg"/><Relationship Id="rId5" Type="http://schemas.openxmlformats.org/officeDocument/2006/relationships/theme" Target="../theme/theme38.xml"/><Relationship Id="rId4" Type="http://schemas.openxmlformats.org/officeDocument/2006/relationships/slideLayout" Target="../slideLayouts/slideLayout35.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39.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1.jp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41.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6.xml"/></Relationships>
</file>

<file path=ppt/slideMasters/_rels/slideMaster43.xml.rels><?xml version="1.0" encoding="UTF-8" standalone="yes"?>
<Relationships xmlns="http://schemas.openxmlformats.org/package/2006/relationships"><Relationship Id="rId3" Type="http://schemas.openxmlformats.org/officeDocument/2006/relationships/theme" Target="../theme/theme4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8.jpe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44.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dirty="0"/>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dirty="0"/>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17 October 2019</a:t>
            </a:r>
            <a:endParaRPr lang="en-US" dirty="0"/>
          </a:p>
        </p:txBody>
      </p:sp>
    </p:spTree>
    <p:extLst>
      <p:ext uri="{BB962C8B-B14F-4D97-AF65-F5344CB8AC3E}">
        <p14:creationId xmlns:p14="http://schemas.microsoft.com/office/powerpoint/2010/main" val="19185250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6141058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1975093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2580683"/>
      </p:ext>
    </p:extLst>
  </p:cSld>
  <p:clrMap bg1="lt1" tx1="dk1" bg2="lt2" tx2="dk2" accent1="accent1" accent2="accent2" accent3="accent3" accent4="accent4" accent5="accent5" accent6="accent6" hlink="hlink" folHlink="folHlink"/>
  <p:sldLayoutIdLst>
    <p:sldLayoutId id="21474841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23 January</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01340443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25112273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667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049F-96F2-5341-BBAF-95D60421277B}" type="datetimeFigureOut">
              <a:rPr lang="en-US" smtClean="0"/>
              <a:t>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2075-3FC4-7E45-BD51-A39F29A52D78}" type="slidenum">
              <a:rPr lang="en-US" smtClean="0"/>
              <a:t>‹#›</a:t>
            </a:fld>
            <a:endParaRPr lang="en-US"/>
          </a:p>
        </p:txBody>
      </p:sp>
    </p:spTree>
    <p:extLst>
      <p:ext uri="{BB962C8B-B14F-4D97-AF65-F5344CB8AC3E}">
        <p14:creationId xmlns:p14="http://schemas.microsoft.com/office/powerpoint/2010/main" val="2507963014"/>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20 February 2020</a:t>
            </a:r>
            <a:endParaRPr lang="en-US" dirty="0"/>
          </a:p>
        </p:txBody>
      </p:sp>
    </p:spTree>
    <p:extLst>
      <p:ext uri="{BB962C8B-B14F-4D97-AF65-F5344CB8AC3E}">
        <p14:creationId xmlns:p14="http://schemas.microsoft.com/office/powerpoint/2010/main" val="2076273225"/>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A2E476-83F1-4EBF-BCBA-E622E7E43E8A}" type="datetimeFigureOut">
              <a:rPr lang="en-US" smtClean="0"/>
              <a:t>2/24/2020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0D8C9C-C960-4450-9A4D-ABE05DCAE46E}" type="slidenum">
              <a:rPr lang="en-US" smtClean="0"/>
              <a:t>‹#›</a:t>
            </a:fld>
            <a:endParaRPr lang="en-US"/>
          </a:p>
        </p:txBody>
      </p:sp>
    </p:spTree>
    <p:extLst>
      <p:ext uri="{BB962C8B-B14F-4D97-AF65-F5344CB8AC3E}">
        <p14:creationId xmlns:p14="http://schemas.microsoft.com/office/powerpoint/2010/main" val="4062988966"/>
      </p:ext>
    </p:extLst>
  </p:cSld>
  <p:clrMap bg1="lt1" tx1="dk1" bg2="lt2" tx2="dk2" accent1="accent1" accent2="accent2" accent3="accent3" accent4="accent4" accent5="accent5" accent6="accent6" hlink="hlink" folHlink="folHlink"/>
  <p:sldLayoutIdLst>
    <p:sldLayoutId id="214748423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1341414"/>
      </p:ext>
    </p:extLst>
  </p:cSld>
  <p:clrMap bg1="lt1" tx1="dk1" bg2="lt2" tx2="dk2" accent1="accent1" accent2="accent2" accent3="accent3" accent4="accent4" accent5="accent5" accent6="accent6" hlink="hlink" folHlink="folHlink"/>
  <p:sldLayoutIdLst>
    <p:sldLayoutId id="2147484239" r:id="rId1"/>
    <p:sldLayoutId id="214748424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509E2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734919764"/>
      </p:ext>
    </p:extLst>
  </p:cSld>
  <p:clrMap bg1="lt1" tx1="dk1" bg2="dk2"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D12849-A412-443E-BA4C-39ADE695E419}" type="datetimeFigureOut">
              <a:rPr lang="en-US" smtClean="0"/>
              <a:t>2/24/2020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B036B4-275B-4993-B0C9-03060D4DB179}" type="slidenum">
              <a:rPr lang="en-US" smtClean="0"/>
              <a:t>‹#›</a:t>
            </a:fld>
            <a:endParaRPr lang="en-US"/>
          </a:p>
        </p:txBody>
      </p:sp>
    </p:spTree>
    <p:extLst>
      <p:ext uri="{BB962C8B-B14F-4D97-AF65-F5344CB8AC3E}">
        <p14:creationId xmlns:p14="http://schemas.microsoft.com/office/powerpoint/2010/main" val="1756834381"/>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hyperlink" Target="https://www.umsystem.edu/ums/rules/collected_rules/personnel/ch320/320.035_policy_and_procedures_for_promotion_and_tenure" TargetMode="Externa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January 23</a:t>
            </a:r>
            <a:r>
              <a:rPr lang="en-US" sz="3600" smtClean="0"/>
              <a:t>, 2020</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r>
              <a:rPr lang="en-US" dirty="0" smtClean="0">
                <a:solidFill>
                  <a:schemeClr val="accent4">
                    <a:lumMod val="10000"/>
                  </a:schemeClr>
                </a:solidFill>
              </a:rPr>
              <a:t>We are planning on inviting Neil Outar and Benjamin White to discuss Title IX</a:t>
            </a:r>
          </a:p>
          <a:p>
            <a:endParaRPr lang="en-US" dirty="0">
              <a:solidFill>
                <a:schemeClr val="accent4">
                  <a:lumMod val="10000"/>
                </a:schemeClr>
              </a:solidFill>
            </a:endParaRPr>
          </a:p>
          <a:p>
            <a:endParaRPr lang="en-US" dirty="0" smtClean="0">
              <a:solidFill>
                <a:schemeClr val="accent4">
                  <a:lumMod val="10000"/>
                </a:schemeClr>
              </a:solidFill>
            </a:endParaRPr>
          </a:p>
          <a:p>
            <a:r>
              <a:rPr lang="en-US" dirty="0" smtClean="0">
                <a:solidFill>
                  <a:schemeClr val="accent4">
                    <a:lumMod val="10000"/>
                  </a:schemeClr>
                </a:solidFill>
              </a:rPr>
              <a:t>Working on scheduling an open forum with Matt </a:t>
            </a:r>
            <a:r>
              <a:rPr lang="en-US" dirty="0" err="1" smtClean="0">
                <a:solidFill>
                  <a:schemeClr val="accent4">
                    <a:lumMod val="10000"/>
                  </a:schemeClr>
                </a:solidFill>
              </a:rPr>
              <a:t>Gunkel</a:t>
            </a:r>
            <a:r>
              <a:rPr lang="en-US" dirty="0" smtClean="0">
                <a:solidFill>
                  <a:schemeClr val="accent4">
                    <a:lumMod val="10000"/>
                  </a:schemeClr>
                </a:solidFill>
              </a:rPr>
              <a:t> in March</a:t>
            </a: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Guest Speakers</a:t>
            </a:r>
            <a:endParaRPr lang="en-US" dirty="0"/>
          </a:p>
        </p:txBody>
      </p:sp>
      <p:sp>
        <p:nvSpPr>
          <p:cNvPr id="4" name="Text Placeholder 3"/>
          <p:cNvSpPr txBox="1">
            <a:spLocks/>
          </p:cNvSpPr>
          <p:nvPr/>
        </p:nvSpPr>
        <p:spPr>
          <a:xfrm>
            <a:off x="590038" y="3233179"/>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eLearning initiative</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145201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February 10 </a:t>
            </a:r>
          </a:p>
          <a:p>
            <a:pPr lvl="1"/>
            <a:r>
              <a:rPr lang="en-US" dirty="0" smtClean="0">
                <a:solidFill>
                  <a:schemeClr val="accent4">
                    <a:lumMod val="10000"/>
                  </a:schemeClr>
                </a:solidFill>
              </a:rPr>
              <a:t>Discussion of bad weather closures</a:t>
            </a:r>
          </a:p>
          <a:p>
            <a:pPr lvl="1"/>
            <a:endParaRPr lang="en-US" dirty="0">
              <a:solidFill>
                <a:schemeClr val="accent4">
                  <a:lumMod val="10000"/>
                </a:schemeClr>
              </a:solidFill>
            </a:endParaRPr>
          </a:p>
          <a:p>
            <a:pPr lvl="1"/>
            <a:r>
              <a:rPr lang="en-US" dirty="0" smtClean="0">
                <a:solidFill>
                  <a:schemeClr val="accent4">
                    <a:lumMod val="10000"/>
                  </a:schemeClr>
                </a:solidFill>
              </a:rPr>
              <a:t>Some discussion by President Choi about academic pluralism</a:t>
            </a:r>
          </a:p>
          <a:p>
            <a:pPr lvl="2"/>
            <a:r>
              <a:rPr lang="en-US" dirty="0" smtClean="0">
                <a:solidFill>
                  <a:schemeClr val="accent4">
                    <a:lumMod val="10000"/>
                  </a:schemeClr>
                </a:solidFill>
              </a:rPr>
              <a:t>Our representative is Trent Brown</a:t>
            </a:r>
          </a:p>
          <a:p>
            <a:pPr lvl="2"/>
            <a:endParaRPr lang="en-US" dirty="0">
              <a:solidFill>
                <a:schemeClr val="accent4">
                  <a:lumMod val="10000"/>
                </a:schemeClr>
              </a:solidFill>
            </a:endParaRPr>
          </a:p>
          <a:p>
            <a:pPr lvl="1"/>
            <a:r>
              <a:rPr lang="en-US" dirty="0" smtClean="0">
                <a:solidFill>
                  <a:schemeClr val="accent4">
                    <a:lumMod val="10000"/>
                  </a:schemeClr>
                </a:solidFill>
              </a:rPr>
              <a:t>Discussion with Jill wood on Open Access Publishing initiative</a:t>
            </a:r>
          </a:p>
          <a:p>
            <a:pPr lvl="1"/>
            <a:endParaRPr lang="en-US" dirty="0">
              <a:solidFill>
                <a:schemeClr val="accent4">
                  <a:lumMod val="10000"/>
                </a:schemeClr>
              </a:solidFill>
            </a:endParaRPr>
          </a:p>
          <a:p>
            <a:pPr lvl="1"/>
            <a:r>
              <a:rPr lang="en-US" dirty="0" smtClean="0">
                <a:solidFill>
                  <a:schemeClr val="accent4">
                    <a:lumMod val="10000"/>
                  </a:schemeClr>
                </a:solidFill>
              </a:rPr>
              <a:t>No changes (as of now) </a:t>
            </a:r>
            <a:r>
              <a:rPr lang="en-US" smtClean="0">
                <a:solidFill>
                  <a:schemeClr val="accent4">
                    <a:lumMod val="10000"/>
                  </a:schemeClr>
                </a:solidFill>
              </a:rPr>
              <a:t>on Elsevier </a:t>
            </a:r>
            <a:r>
              <a:rPr lang="en-US" dirty="0" smtClean="0">
                <a:solidFill>
                  <a:schemeClr val="accent4">
                    <a:lumMod val="10000"/>
                  </a:schemeClr>
                </a:solidFill>
              </a:rPr>
              <a:t>subscriptions</a:t>
            </a:r>
          </a:p>
          <a:p>
            <a:pPr lvl="1"/>
            <a:endParaRPr lang="en-US" dirty="0">
              <a:solidFill>
                <a:schemeClr val="accent4">
                  <a:lumMod val="10000"/>
                </a:schemeClr>
              </a:solidFill>
            </a:endParaRPr>
          </a:p>
          <a:p>
            <a:pPr lvl="1"/>
            <a:r>
              <a:rPr lang="en-US" dirty="0" smtClean="0">
                <a:solidFill>
                  <a:schemeClr val="accent4">
                    <a:lumMod val="10000"/>
                  </a:schemeClr>
                </a:solidFill>
              </a:rPr>
              <a:t>HR report on mandatory training modules</a:t>
            </a: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Council (IFC)</a:t>
            </a:r>
            <a:endParaRPr lang="en-US" dirty="0"/>
          </a:p>
        </p:txBody>
      </p:sp>
    </p:spTree>
    <p:extLst>
      <p:ext uri="{BB962C8B-B14F-4D97-AF65-F5344CB8AC3E}">
        <p14:creationId xmlns:p14="http://schemas.microsoft.com/office/powerpoint/2010/main" val="103276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Curricula</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12</a:t>
            </a:fld>
            <a:endParaRPr lang="en-US" sz="900" dirty="0"/>
          </a:p>
        </p:txBody>
      </p:sp>
    </p:spTree>
    <p:extLst>
      <p:ext uri="{BB962C8B-B14F-4D97-AF65-F5344CB8AC3E}">
        <p14:creationId xmlns:p14="http://schemas.microsoft.com/office/powerpoint/2010/main" val="232302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96068"/>
            <a:ext cx="8534400" cy="4404732"/>
          </a:xfrm>
        </p:spPr>
        <p:txBody>
          <a:bodyPr/>
          <a:lstStyle/>
          <a:p>
            <a:r>
              <a:rPr lang="en-US" dirty="0" smtClean="0"/>
              <a:t>CCC Meetings</a:t>
            </a:r>
          </a:p>
          <a:p>
            <a:pPr lvl="1"/>
            <a:r>
              <a:rPr lang="en-US" dirty="0" smtClean="0"/>
              <a:t>  5 February</a:t>
            </a:r>
          </a:p>
          <a:p>
            <a:pPr lvl="1"/>
            <a:r>
              <a:rPr lang="en-US" dirty="0" smtClean="0"/>
              <a:t>  1 April (upcoming, </a:t>
            </a:r>
            <a:r>
              <a:rPr lang="en-US" smtClean="0"/>
              <a:t>no fooling</a:t>
            </a:r>
            <a:r>
              <a:rPr lang="en-US" dirty="0" smtClean="0"/>
              <a:t>)</a:t>
            </a:r>
          </a:p>
          <a:p>
            <a:r>
              <a:rPr lang="en-US" dirty="0" smtClean="0"/>
              <a:t>Total Committee Activity</a:t>
            </a:r>
          </a:p>
          <a:p>
            <a:pPr lvl="1"/>
            <a:r>
              <a:rPr lang="en-US" dirty="0" smtClean="0"/>
              <a:t>  2 Certificate programs (PC forms)</a:t>
            </a:r>
          </a:p>
          <a:p>
            <a:pPr lvl="1"/>
            <a:r>
              <a:rPr lang="en-US" dirty="0" smtClean="0"/>
              <a:t>18 Degree change request (DC forms)</a:t>
            </a:r>
          </a:p>
          <a:p>
            <a:pPr lvl="1"/>
            <a:r>
              <a:rPr lang="en-US" dirty="0" smtClean="0"/>
              <a:t>15 Course change requests (CC forms)</a:t>
            </a:r>
          </a:p>
          <a:p>
            <a:pPr lvl="1"/>
            <a:r>
              <a:rPr lang="en-US" dirty="0" smtClean="0"/>
              <a:t>  0 Experimental course requests (EC forms)</a:t>
            </a:r>
          </a:p>
        </p:txBody>
      </p:sp>
    </p:spTree>
    <p:extLst>
      <p:ext uri="{BB962C8B-B14F-4D97-AF65-F5344CB8AC3E}">
        <p14:creationId xmlns:p14="http://schemas.microsoft.com/office/powerpoint/2010/main" val="35355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Certificate Programs (PC) Requested</a:t>
            </a:r>
            <a:endParaRPr lang="en-US" sz="1800" dirty="0" smtClean="0">
              <a:solidFill>
                <a:schemeClr val="bg1"/>
              </a:solidFill>
            </a:endParaRPr>
          </a:p>
          <a:p>
            <a:pPr marL="688975" lvl="1" indent="-231775">
              <a:spcBef>
                <a:spcPts val="600"/>
              </a:spcBef>
              <a:tabLst>
                <a:tab pos="2054225" algn="l"/>
              </a:tabLst>
            </a:pPr>
            <a:r>
              <a:rPr lang="en-US" sz="2400" dirty="0"/>
              <a:t>File: 347	</a:t>
            </a:r>
            <a:r>
              <a:rPr lang="en-US" sz="2400" dirty="0" smtClean="0"/>
              <a:t>PROPOSED</a:t>
            </a:r>
            <a:r>
              <a:rPr lang="en-US" sz="2400" dirty="0"/>
              <a:t>: Geophysics Graduate CT</a:t>
            </a:r>
          </a:p>
          <a:p>
            <a:pPr marL="688975" lvl="1" indent="-231775">
              <a:spcBef>
                <a:spcPts val="600"/>
              </a:spcBef>
              <a:tabLst>
                <a:tab pos="2054225" algn="l"/>
              </a:tabLst>
            </a:pPr>
            <a:r>
              <a:rPr lang="en-US" sz="2400" dirty="0" smtClean="0"/>
              <a:t>File</a:t>
            </a:r>
            <a:r>
              <a:rPr lang="en-US" sz="2400" dirty="0"/>
              <a:t>: 348	</a:t>
            </a:r>
            <a:r>
              <a:rPr lang="en-US" sz="2400" dirty="0" smtClean="0"/>
              <a:t>PROPOSED</a:t>
            </a:r>
            <a:r>
              <a:rPr lang="en-US" sz="2400" dirty="0"/>
              <a:t>: Petroleum Systems CT</a:t>
            </a:r>
          </a:p>
          <a:p>
            <a:pPr marL="688975" lvl="1" indent="-231775">
              <a:spcBef>
                <a:spcPts val="600"/>
              </a:spcBef>
              <a:tabLst>
                <a:tab pos="2054225" algn="l"/>
              </a:tabLst>
            </a:pPr>
            <a:endParaRPr lang="en-US" sz="2400" dirty="0"/>
          </a:p>
          <a:p>
            <a:pPr marL="688975" lvl="1" indent="-231775">
              <a:spcBef>
                <a:spcPts val="0"/>
              </a:spcBef>
              <a:tabLst>
                <a:tab pos="2054225" algn="l"/>
              </a:tabLst>
            </a:pPr>
            <a:endParaRPr lang="en-US" sz="2400" dirty="0"/>
          </a:p>
          <a:p>
            <a:pPr marL="688975" lvl="1" indent="-231775">
              <a:tabLst>
                <a:tab pos="2054225" algn="l"/>
              </a:tabLst>
            </a:pPr>
            <a:endParaRPr lang="en-US" sz="2400" dirty="0"/>
          </a:p>
          <a:p>
            <a:pPr marL="688975" lvl="1" indent="-231775">
              <a:tabLst>
                <a:tab pos="2054225" algn="l"/>
              </a:tabLst>
            </a:pPr>
            <a:endParaRPr lang="en-US" sz="2400" dirty="0"/>
          </a:p>
        </p:txBody>
      </p:sp>
    </p:spTree>
    <p:extLst>
      <p:ext uri="{BB962C8B-B14F-4D97-AF65-F5344CB8AC3E}">
        <p14:creationId xmlns:p14="http://schemas.microsoft.com/office/powerpoint/2010/main" val="108892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Degree Program Changes (DC) Requested</a:t>
            </a:r>
            <a:endParaRPr lang="en-US" sz="1800" dirty="0" smtClean="0">
              <a:solidFill>
                <a:schemeClr val="bg1"/>
              </a:solidFill>
            </a:endParaRPr>
          </a:p>
          <a:p>
            <a:pPr marL="688975" lvl="1" indent="-231775">
              <a:spcBef>
                <a:spcPts val="600"/>
              </a:spcBef>
              <a:tabLst>
                <a:tab pos="2054225" algn="l"/>
              </a:tabLst>
            </a:pPr>
            <a:r>
              <a:rPr lang="en-US" sz="2400" dirty="0"/>
              <a:t>File: 141.31	</a:t>
            </a:r>
            <a:r>
              <a:rPr lang="en-US" sz="2400" dirty="0" smtClean="0"/>
              <a:t>AE </a:t>
            </a:r>
            <a:r>
              <a:rPr lang="en-US" sz="2400" dirty="0"/>
              <a:t>ENG-BS: Aerospace Engineering BS</a:t>
            </a:r>
          </a:p>
          <a:p>
            <a:pPr marL="688975" lvl="1" indent="-231775">
              <a:spcBef>
                <a:spcPts val="600"/>
              </a:spcBef>
              <a:tabLst>
                <a:tab pos="2054225" algn="l"/>
              </a:tabLst>
            </a:pPr>
            <a:r>
              <a:rPr lang="en-US" sz="2400" dirty="0"/>
              <a:t>File: 143.35	</a:t>
            </a:r>
            <a:r>
              <a:rPr lang="en-US" sz="2400" dirty="0" smtClean="0"/>
              <a:t>ARC </a:t>
            </a:r>
            <a:r>
              <a:rPr lang="en-US" sz="2400" dirty="0"/>
              <a:t>ENG-BS: Architectural Engineering BS</a:t>
            </a:r>
          </a:p>
          <a:p>
            <a:pPr marL="688975" lvl="1" indent="-231775">
              <a:spcBef>
                <a:spcPts val="600"/>
              </a:spcBef>
              <a:tabLst>
                <a:tab pos="2054225" algn="l"/>
              </a:tabLst>
            </a:pPr>
            <a:r>
              <a:rPr lang="en-US" sz="2400" dirty="0" smtClean="0"/>
              <a:t>File</a:t>
            </a:r>
            <a:r>
              <a:rPr lang="en-US" sz="2400" dirty="0"/>
              <a:t>: 150.77	</a:t>
            </a:r>
            <a:r>
              <a:rPr lang="en-US" sz="2400" dirty="0" smtClean="0"/>
              <a:t>CH </a:t>
            </a:r>
            <a:r>
              <a:rPr lang="en-US" sz="2400" dirty="0"/>
              <a:t>ENG-BS: Chemical Engineering BS</a:t>
            </a:r>
          </a:p>
          <a:p>
            <a:pPr marL="688975" lvl="1" indent="-231775">
              <a:spcBef>
                <a:spcPts val="600"/>
              </a:spcBef>
              <a:tabLst>
                <a:tab pos="2054225" algn="l"/>
              </a:tabLst>
            </a:pPr>
            <a:r>
              <a:rPr lang="en-US" sz="2400" dirty="0" smtClean="0"/>
              <a:t>File</a:t>
            </a:r>
            <a:r>
              <a:rPr lang="en-US" sz="2400" dirty="0"/>
              <a:t>: 151.12	</a:t>
            </a:r>
            <a:r>
              <a:rPr lang="en-US" sz="2400" dirty="0" smtClean="0"/>
              <a:t>CHEM-BA</a:t>
            </a:r>
            <a:r>
              <a:rPr lang="en-US" sz="2400" dirty="0"/>
              <a:t>: Chemistry BA</a:t>
            </a:r>
          </a:p>
          <a:p>
            <a:pPr marL="688975" lvl="1" indent="-231775">
              <a:spcBef>
                <a:spcPts val="600"/>
              </a:spcBef>
              <a:tabLst>
                <a:tab pos="2054225" algn="l"/>
              </a:tabLst>
            </a:pPr>
            <a:r>
              <a:rPr lang="en-US" sz="2400" dirty="0" smtClean="0"/>
              <a:t>File</a:t>
            </a:r>
            <a:r>
              <a:rPr lang="en-US" sz="2400" dirty="0"/>
              <a:t>: 28.64		CMP SC-BS: Computer Science BS</a:t>
            </a:r>
          </a:p>
          <a:p>
            <a:pPr marL="688975" lvl="1" indent="-231775">
              <a:spcBef>
                <a:spcPts val="600"/>
              </a:spcBef>
              <a:tabLst>
                <a:tab pos="2054225" algn="l"/>
              </a:tabLst>
            </a:pPr>
            <a:r>
              <a:rPr lang="en-US" sz="2400" dirty="0" smtClean="0"/>
              <a:t>File</a:t>
            </a:r>
            <a:r>
              <a:rPr lang="en-US" sz="2400" dirty="0"/>
              <a:t>: 153.67	</a:t>
            </a:r>
            <a:r>
              <a:rPr lang="en-US" sz="2400" dirty="0" smtClean="0"/>
              <a:t>CP </a:t>
            </a:r>
            <a:r>
              <a:rPr lang="en-US" sz="2400" dirty="0"/>
              <a:t>ENG-BS: Computer Engineering BS</a:t>
            </a:r>
          </a:p>
          <a:p>
            <a:pPr marL="688975" lvl="1" indent="-231775">
              <a:spcBef>
                <a:spcPts val="600"/>
              </a:spcBef>
              <a:tabLst>
                <a:tab pos="2054225" algn="l"/>
              </a:tabLst>
            </a:pPr>
            <a:r>
              <a:rPr lang="en-US" sz="2400" dirty="0" smtClean="0"/>
              <a:t>File</a:t>
            </a:r>
            <a:r>
              <a:rPr lang="en-US" sz="2400" dirty="0"/>
              <a:t>: 149.27	</a:t>
            </a:r>
            <a:r>
              <a:rPr lang="en-US" sz="2400" dirty="0" smtClean="0"/>
              <a:t>CR </a:t>
            </a:r>
            <a:r>
              <a:rPr lang="en-US" sz="2400" dirty="0"/>
              <a:t>ENG-BS: Ceramic Engineering BS</a:t>
            </a:r>
          </a:p>
          <a:p>
            <a:pPr marL="688975" lvl="1" indent="-231775">
              <a:spcBef>
                <a:spcPts val="600"/>
              </a:spcBef>
              <a:tabLst>
                <a:tab pos="2054225" algn="l"/>
              </a:tabLst>
            </a:pPr>
            <a:r>
              <a:rPr lang="en-US" sz="2400" dirty="0" smtClean="0"/>
              <a:t>File</a:t>
            </a:r>
            <a:r>
              <a:rPr lang="en-US" sz="2400" dirty="0"/>
              <a:t>: 152.18	</a:t>
            </a:r>
            <a:r>
              <a:rPr lang="en-US" sz="2400" dirty="0" smtClean="0"/>
              <a:t>CV </a:t>
            </a:r>
            <a:r>
              <a:rPr lang="en-US" sz="2400" dirty="0"/>
              <a:t>ENG-BS: Civil Engineering BS</a:t>
            </a:r>
          </a:p>
          <a:p>
            <a:pPr marL="688975" lvl="1" indent="-231775">
              <a:spcBef>
                <a:spcPts val="600"/>
              </a:spcBef>
              <a:tabLst>
                <a:tab pos="2054225" algn="l"/>
              </a:tabLst>
            </a:pPr>
            <a:r>
              <a:rPr lang="en-US" sz="2400" dirty="0" smtClean="0"/>
              <a:t>File</a:t>
            </a:r>
            <a:r>
              <a:rPr lang="en-US" sz="2400" dirty="0"/>
              <a:t>: 155.54	</a:t>
            </a:r>
            <a:r>
              <a:rPr lang="en-US" sz="2400" dirty="0" smtClean="0"/>
              <a:t>EL </a:t>
            </a:r>
            <a:r>
              <a:rPr lang="en-US" sz="2400" dirty="0"/>
              <a:t>ENG-BS: Electrical Engineering BS</a:t>
            </a:r>
          </a:p>
          <a:p>
            <a:pPr marL="688975" lvl="1" indent="-231775">
              <a:spcBef>
                <a:spcPts val="600"/>
              </a:spcBef>
              <a:tabLst>
                <a:tab pos="2054225" algn="l"/>
              </a:tabLst>
            </a:pPr>
            <a:endParaRPr lang="en-US" sz="2400" dirty="0"/>
          </a:p>
          <a:p>
            <a:pPr marL="688975" lvl="1" indent="-231775">
              <a:spcBef>
                <a:spcPts val="600"/>
              </a:spcBef>
              <a:tabLst>
                <a:tab pos="2054225" algn="l"/>
              </a:tabLst>
            </a:pPr>
            <a:endParaRPr lang="en-US" sz="2400" dirty="0"/>
          </a:p>
          <a:p>
            <a:pPr marL="688975" lvl="1" indent="-231775">
              <a:spcBef>
                <a:spcPts val="0"/>
              </a:spcBef>
              <a:tabLst>
                <a:tab pos="2054225" algn="l"/>
              </a:tabLst>
            </a:pPr>
            <a:endParaRPr lang="en-US" sz="2400" dirty="0"/>
          </a:p>
          <a:p>
            <a:pPr marL="688975" lvl="1" indent="-231775">
              <a:tabLst>
                <a:tab pos="2054225" algn="l"/>
              </a:tabLst>
            </a:pPr>
            <a:endParaRPr lang="en-US" sz="2400" dirty="0"/>
          </a:p>
          <a:p>
            <a:pPr marL="688975" lvl="1" indent="-231775">
              <a:tabLst>
                <a:tab pos="2054225" algn="l"/>
              </a:tabLst>
            </a:pPr>
            <a:endParaRPr lang="en-US" sz="2400" dirty="0"/>
          </a:p>
        </p:txBody>
      </p:sp>
    </p:spTree>
    <p:extLst>
      <p:ext uri="{BB962C8B-B14F-4D97-AF65-F5344CB8AC3E}">
        <p14:creationId xmlns:p14="http://schemas.microsoft.com/office/powerpoint/2010/main" val="135192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7110"/>
            <a:ext cx="9144000" cy="4988660"/>
          </a:xfrm>
        </p:spPr>
        <p:txBody>
          <a:bodyPr/>
          <a:lstStyle/>
          <a:p>
            <a:r>
              <a:rPr lang="en-US" sz="2800" dirty="0" smtClean="0"/>
              <a:t>Degree Program Changes (DC) Requested (cont’d)</a:t>
            </a:r>
            <a:endParaRPr lang="en-US" sz="1800" dirty="0" smtClean="0">
              <a:solidFill>
                <a:schemeClr val="bg1"/>
              </a:solidFill>
            </a:endParaRPr>
          </a:p>
          <a:p>
            <a:pPr marL="688975" lvl="1" indent="-231775">
              <a:spcBef>
                <a:spcPts val="600"/>
              </a:spcBef>
              <a:tabLst>
                <a:tab pos="2054225" algn="l"/>
              </a:tabLst>
            </a:pPr>
            <a:r>
              <a:rPr lang="en-US" sz="2400" dirty="0"/>
              <a:t>File: 44.33		ENG MG-BS: Engineering Management BS</a:t>
            </a:r>
          </a:p>
          <a:p>
            <a:pPr marL="688975" lvl="1" indent="-231775">
              <a:spcBef>
                <a:spcPts val="600"/>
              </a:spcBef>
              <a:tabLst>
                <a:tab pos="2054225" algn="l"/>
              </a:tabLst>
            </a:pPr>
            <a:r>
              <a:rPr lang="en-US" sz="2400" dirty="0"/>
              <a:t>File: 51.15		EV ENG-BS: Environmental Engineering BS</a:t>
            </a:r>
          </a:p>
          <a:p>
            <a:pPr marL="688975" lvl="1" indent="-231775">
              <a:spcBef>
                <a:spcPts val="600"/>
              </a:spcBef>
              <a:tabLst>
                <a:tab pos="2054225" algn="l"/>
              </a:tabLst>
            </a:pPr>
            <a:r>
              <a:rPr lang="en-US" sz="2400" dirty="0"/>
              <a:t>File: 261.4		FR ENG-UN: Foundational Engineering and Computing</a:t>
            </a:r>
          </a:p>
          <a:p>
            <a:pPr marL="688975" lvl="1" indent="-231775">
              <a:spcBef>
                <a:spcPts val="600"/>
              </a:spcBef>
              <a:tabLst>
                <a:tab pos="2054225" algn="l"/>
              </a:tabLst>
            </a:pPr>
            <a:r>
              <a:rPr lang="en-US" sz="2400" dirty="0"/>
              <a:t>File: 156.32	</a:t>
            </a:r>
            <a:r>
              <a:rPr lang="en-US" sz="2400" dirty="0" smtClean="0"/>
              <a:t>GE </a:t>
            </a:r>
            <a:r>
              <a:rPr lang="en-US" sz="2400" dirty="0"/>
              <a:t>ENG-BS: Geological Engineering BS</a:t>
            </a:r>
          </a:p>
          <a:p>
            <a:pPr marL="688975" lvl="1" indent="-231775">
              <a:spcBef>
                <a:spcPts val="600"/>
              </a:spcBef>
              <a:tabLst>
                <a:tab pos="2054225" algn="l"/>
              </a:tabLst>
            </a:pPr>
            <a:r>
              <a:rPr lang="en-US" sz="2400" dirty="0" smtClean="0"/>
              <a:t>File</a:t>
            </a:r>
            <a:r>
              <a:rPr lang="en-US" sz="2400" dirty="0"/>
              <a:t>: 86.43		MC ENG-BS: Mechanical Engineering BS</a:t>
            </a:r>
          </a:p>
          <a:p>
            <a:pPr marL="688975" lvl="1" indent="-231775">
              <a:spcBef>
                <a:spcPts val="600"/>
              </a:spcBef>
              <a:tabLst>
                <a:tab pos="2054225" algn="l"/>
              </a:tabLst>
            </a:pPr>
            <a:r>
              <a:rPr lang="en-US" sz="2400" dirty="0" smtClean="0"/>
              <a:t>File</a:t>
            </a:r>
            <a:r>
              <a:rPr lang="en-US" sz="2400" dirty="0"/>
              <a:t>: 95.28		MI ENG-BS: Mining Engineering BS</a:t>
            </a:r>
          </a:p>
          <a:p>
            <a:pPr marL="688975" lvl="1" indent="-231775">
              <a:spcBef>
                <a:spcPts val="600"/>
              </a:spcBef>
              <a:tabLst>
                <a:tab pos="2054225" algn="l"/>
              </a:tabLst>
            </a:pPr>
            <a:r>
              <a:rPr lang="en-US" sz="2400" dirty="0"/>
              <a:t>File: 90.30		MT ENG-BS: Metallurgical Engineering BS</a:t>
            </a:r>
          </a:p>
          <a:p>
            <a:pPr marL="688975" lvl="1" indent="-231775">
              <a:spcBef>
                <a:spcPts val="600"/>
              </a:spcBef>
              <a:tabLst>
                <a:tab pos="2054225" algn="l"/>
              </a:tabLst>
            </a:pPr>
            <a:r>
              <a:rPr lang="en-US" sz="2400" dirty="0"/>
              <a:t>File: 104.16	</a:t>
            </a:r>
            <a:r>
              <a:rPr lang="en-US" sz="2400" dirty="0" smtClean="0"/>
              <a:t>NU </a:t>
            </a:r>
            <a:r>
              <a:rPr lang="en-US" sz="2400" dirty="0"/>
              <a:t>ENG-BS: Nuclear Engineering BS</a:t>
            </a:r>
          </a:p>
          <a:p>
            <a:pPr marL="688975" lvl="1" indent="-231775">
              <a:spcBef>
                <a:spcPts val="600"/>
              </a:spcBef>
              <a:tabLst>
                <a:tab pos="2054225" algn="l"/>
              </a:tabLst>
            </a:pPr>
            <a:r>
              <a:rPr lang="en-US" sz="2400" dirty="0"/>
              <a:t>File: 108.41	</a:t>
            </a:r>
            <a:r>
              <a:rPr lang="en-US" sz="2400" dirty="0" smtClean="0"/>
              <a:t>PE </a:t>
            </a:r>
            <a:r>
              <a:rPr lang="en-US" sz="2400" dirty="0"/>
              <a:t>ENG-BS: Petroleum Engineering BS</a:t>
            </a:r>
          </a:p>
          <a:p>
            <a:pPr marL="688975" lvl="1" indent="-231775">
              <a:spcBef>
                <a:spcPts val="600"/>
              </a:spcBef>
              <a:tabLst>
                <a:tab pos="2054225" algn="l"/>
              </a:tabLst>
            </a:pPr>
            <a:endParaRPr lang="en-US" sz="2400" dirty="0"/>
          </a:p>
          <a:p>
            <a:pPr marL="688975" lvl="1" indent="-231775">
              <a:spcBef>
                <a:spcPts val="600"/>
              </a:spcBef>
              <a:tabLst>
                <a:tab pos="2054225" algn="l"/>
              </a:tabLst>
            </a:pPr>
            <a:endParaRPr lang="en-US" sz="2400" dirty="0"/>
          </a:p>
          <a:p>
            <a:pPr marL="688975" lvl="1" indent="-231775">
              <a:spcBef>
                <a:spcPts val="600"/>
              </a:spcBef>
              <a:tabLst>
                <a:tab pos="2054225" algn="l"/>
              </a:tabLst>
            </a:pPr>
            <a:endParaRPr lang="en-US" sz="2400" dirty="0"/>
          </a:p>
          <a:p>
            <a:pPr marL="688975" lvl="1" indent="-231775">
              <a:spcBef>
                <a:spcPts val="0"/>
              </a:spcBef>
              <a:tabLst>
                <a:tab pos="2054225" algn="l"/>
              </a:tabLst>
            </a:pPr>
            <a:endParaRPr lang="en-US" sz="2400" dirty="0"/>
          </a:p>
          <a:p>
            <a:pPr marL="688975" lvl="1" indent="-231775">
              <a:tabLst>
                <a:tab pos="2054225" algn="l"/>
              </a:tabLst>
            </a:pPr>
            <a:endParaRPr lang="en-US" sz="2400" dirty="0"/>
          </a:p>
          <a:p>
            <a:pPr marL="688975" lvl="1" indent="-231775">
              <a:tabLst>
                <a:tab pos="2054225" algn="l"/>
              </a:tabLst>
            </a:pPr>
            <a:endParaRPr lang="en-US" sz="2400" dirty="0"/>
          </a:p>
        </p:txBody>
      </p:sp>
    </p:spTree>
    <p:extLst>
      <p:ext uri="{BB962C8B-B14F-4D97-AF65-F5344CB8AC3E}">
        <p14:creationId xmlns:p14="http://schemas.microsoft.com/office/powerpoint/2010/main" val="71843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000" dirty="0"/>
              <a:t>File: 1090.1	</a:t>
            </a:r>
            <a:r>
              <a:rPr lang="en-US" sz="2000" dirty="0" smtClean="0"/>
              <a:t>BIO </a:t>
            </a:r>
            <a:r>
              <a:rPr lang="en-US" sz="2000" dirty="0"/>
              <a:t>SCI 4383: Toxicology</a:t>
            </a:r>
          </a:p>
          <a:p>
            <a:pPr marL="463550" lvl="1" indent="-231775">
              <a:tabLst>
                <a:tab pos="1941513" algn="l"/>
              </a:tabLst>
            </a:pPr>
            <a:r>
              <a:rPr lang="en-US" sz="2000" dirty="0" smtClean="0"/>
              <a:t>File</a:t>
            </a:r>
            <a:r>
              <a:rPr lang="en-US" sz="2000" dirty="0"/>
              <a:t>: 2394.1	</a:t>
            </a:r>
            <a:r>
              <a:rPr lang="en-US" sz="2000" dirty="0" smtClean="0"/>
              <a:t>BIO </a:t>
            </a:r>
            <a:r>
              <a:rPr lang="en-US" sz="2000" dirty="0"/>
              <a:t>SCI 6383: Advanced Toxicology</a:t>
            </a:r>
          </a:p>
          <a:p>
            <a:pPr marL="463550" lvl="1" indent="-231775">
              <a:tabLst>
                <a:tab pos="1941513" algn="l"/>
              </a:tabLst>
            </a:pPr>
            <a:r>
              <a:rPr lang="en-US" sz="2000" dirty="0" smtClean="0"/>
              <a:t>File</a:t>
            </a:r>
            <a:r>
              <a:rPr lang="en-US" sz="2000" dirty="0"/>
              <a:t>: 1117.1	</a:t>
            </a:r>
            <a:r>
              <a:rPr lang="en-US" sz="2000" dirty="0" smtClean="0"/>
              <a:t>CHEM </a:t>
            </a:r>
            <a:r>
              <a:rPr lang="en-US" sz="2000" dirty="0"/>
              <a:t>1110: Orientation for Chemistry Majors</a:t>
            </a:r>
          </a:p>
          <a:p>
            <a:pPr marL="463550" lvl="1" indent="-231775">
              <a:tabLst>
                <a:tab pos="1941513" algn="l"/>
              </a:tabLst>
            </a:pPr>
            <a:r>
              <a:rPr lang="en-US" sz="2000" dirty="0" smtClean="0"/>
              <a:t>File</a:t>
            </a:r>
            <a:r>
              <a:rPr lang="en-US" sz="2000" dirty="0"/>
              <a:t>: 2593.1	</a:t>
            </a:r>
            <a:r>
              <a:rPr lang="en-US" sz="2000" dirty="0" smtClean="0"/>
              <a:t>CHEM </a:t>
            </a:r>
            <a:r>
              <a:rPr lang="en-US" sz="2000" dirty="0"/>
              <a:t>1301: Introductory Chemistry</a:t>
            </a:r>
          </a:p>
          <a:p>
            <a:pPr marL="463550" lvl="1" indent="-231775">
              <a:tabLst>
                <a:tab pos="1941513" algn="l"/>
              </a:tabLst>
            </a:pPr>
            <a:r>
              <a:rPr lang="en-US" sz="2000" dirty="0" smtClean="0"/>
              <a:t>File</a:t>
            </a:r>
            <a:r>
              <a:rPr lang="en-US" sz="2000" dirty="0"/>
              <a:t>: 1321.1	</a:t>
            </a:r>
            <a:r>
              <a:rPr lang="en-US" sz="2000" dirty="0" smtClean="0"/>
              <a:t>CHEM </a:t>
            </a:r>
            <a:r>
              <a:rPr lang="en-US" sz="2000" dirty="0"/>
              <a:t>ENG 5100: Intermediate Transport Phenomena</a:t>
            </a:r>
          </a:p>
          <a:p>
            <a:pPr marL="463550" lvl="1" indent="-231775">
              <a:tabLst>
                <a:tab pos="1941513" algn="l"/>
              </a:tabLst>
            </a:pPr>
            <a:r>
              <a:rPr lang="en-US" sz="2000" dirty="0" smtClean="0"/>
              <a:t>File</a:t>
            </a:r>
            <a:r>
              <a:rPr lang="en-US" sz="2000" dirty="0"/>
              <a:t>: 1782.1	</a:t>
            </a:r>
            <a:r>
              <a:rPr lang="en-US" sz="2000" dirty="0" smtClean="0"/>
              <a:t>CHEM </a:t>
            </a:r>
            <a:r>
              <a:rPr lang="en-US" sz="2000" dirty="0"/>
              <a:t>ENG 5120: Interfacial Phenomena In Chemical Engineering</a:t>
            </a:r>
          </a:p>
          <a:p>
            <a:pPr marL="463550" lvl="1" indent="-231775">
              <a:tabLst>
                <a:tab pos="1941513" algn="l"/>
              </a:tabLst>
            </a:pPr>
            <a:r>
              <a:rPr lang="en-US" sz="2000" dirty="0" smtClean="0"/>
              <a:t>File</a:t>
            </a:r>
            <a:r>
              <a:rPr lang="en-US" sz="2000" dirty="0"/>
              <a:t>: 1419.1	</a:t>
            </a:r>
            <a:r>
              <a:rPr lang="en-US" sz="2000" dirty="0" smtClean="0"/>
              <a:t>CHEM </a:t>
            </a:r>
            <a:r>
              <a:rPr lang="en-US" sz="2000" dirty="0"/>
              <a:t>ENG 5170: Physical Property Estimation</a:t>
            </a:r>
          </a:p>
          <a:p>
            <a:pPr marL="463550" lvl="1" indent="-231775">
              <a:tabLst>
                <a:tab pos="1941513" algn="l"/>
              </a:tabLst>
            </a:pPr>
            <a:r>
              <a:rPr lang="en-US" sz="2000" dirty="0" smtClean="0"/>
              <a:t>File</a:t>
            </a:r>
            <a:r>
              <a:rPr lang="en-US" sz="2000" dirty="0"/>
              <a:t>: 4292.8	</a:t>
            </a:r>
            <a:r>
              <a:rPr lang="en-US" sz="2000" dirty="0" smtClean="0"/>
              <a:t>CHEM </a:t>
            </a:r>
            <a:r>
              <a:rPr lang="en-US" sz="2000" dirty="0"/>
              <a:t>ENG 5241: Intermediate Process Safety in the Chemical and </a:t>
            </a:r>
            <a:r>
              <a:rPr lang="en-US" sz="2000" dirty="0" smtClean="0"/>
              <a:t>	Biochemical Industries</a:t>
            </a:r>
            <a:endParaRPr lang="en-US" sz="2000" dirty="0"/>
          </a:p>
          <a:p>
            <a:pPr marL="463550" lvl="1" indent="-231775">
              <a:tabLst>
                <a:tab pos="1938338" algn="l"/>
              </a:tabLst>
            </a:pPr>
            <a:endParaRPr lang="en-US" sz="2000" dirty="0"/>
          </a:p>
          <a:p>
            <a:pPr marL="463550" lvl="1" indent="-231775">
              <a:tabLst>
                <a:tab pos="1941513" algn="l"/>
              </a:tabLst>
            </a:pPr>
            <a:endParaRPr lang="en-US" sz="2000" dirty="0" smtClean="0"/>
          </a:p>
          <a:p>
            <a:pPr marL="463550" lvl="1" indent="-231775">
              <a:tabLst>
                <a:tab pos="1941513" algn="l"/>
              </a:tabLst>
            </a:pPr>
            <a:endParaRPr lang="en-US" sz="2000" dirty="0"/>
          </a:p>
          <a:p>
            <a:pPr marL="463550" lvl="1" indent="-231775">
              <a:tabLst>
                <a:tab pos="1941513" algn="l"/>
              </a:tabLst>
            </a:pPr>
            <a:endParaRPr lang="en-US" sz="2000" dirty="0"/>
          </a:p>
          <a:p>
            <a:pPr marL="463550" lvl="1" indent="-231775">
              <a:tabLst>
                <a:tab pos="1941513" algn="l"/>
              </a:tabLst>
            </a:pPr>
            <a:endParaRPr lang="en-US" sz="2000" dirty="0"/>
          </a:p>
          <a:p>
            <a:pPr marL="231775" lvl="1" indent="0">
              <a:buNone/>
              <a:tabLst>
                <a:tab pos="1941513" algn="l"/>
              </a:tabLst>
            </a:pPr>
            <a:endParaRPr lang="en-US" sz="2000" dirty="0"/>
          </a:p>
        </p:txBody>
      </p:sp>
    </p:spTree>
    <p:extLst>
      <p:ext uri="{BB962C8B-B14F-4D97-AF65-F5344CB8AC3E}">
        <p14:creationId xmlns:p14="http://schemas.microsoft.com/office/powerpoint/2010/main" val="261375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000" dirty="0"/>
              <a:t>File: 1012.1	</a:t>
            </a:r>
            <a:r>
              <a:rPr lang="en-US" sz="2000" dirty="0" smtClean="0"/>
              <a:t>CHEM </a:t>
            </a:r>
            <a:r>
              <a:rPr lang="en-US" sz="2000" dirty="0"/>
              <a:t>ENG 5310: Structure and Properties of Polymers</a:t>
            </a:r>
          </a:p>
          <a:p>
            <a:pPr marL="463550" lvl="1" indent="-231775">
              <a:tabLst>
                <a:tab pos="1941513" algn="l"/>
              </a:tabLst>
            </a:pPr>
            <a:r>
              <a:rPr lang="en-US" sz="2000" dirty="0" smtClean="0"/>
              <a:t>File</a:t>
            </a:r>
            <a:r>
              <a:rPr lang="en-US" sz="2000" dirty="0"/>
              <a:t>: 1693.1	</a:t>
            </a:r>
            <a:r>
              <a:rPr lang="en-US" sz="2000" dirty="0" smtClean="0"/>
              <a:t>CHEM </a:t>
            </a:r>
            <a:r>
              <a:rPr lang="en-US" sz="2000" dirty="0"/>
              <a:t>ENG 5330: Alternative Fuels</a:t>
            </a:r>
          </a:p>
          <a:p>
            <a:pPr marL="463550" lvl="1" indent="-231775">
              <a:tabLst>
                <a:tab pos="1941513" algn="l"/>
              </a:tabLst>
            </a:pPr>
            <a:r>
              <a:rPr lang="en-US" sz="2000" dirty="0" smtClean="0"/>
              <a:t>File</a:t>
            </a:r>
            <a:r>
              <a:rPr lang="en-US" sz="2000" dirty="0"/>
              <a:t>: 1731.1	</a:t>
            </a:r>
            <a:r>
              <a:rPr lang="en-US" sz="2000" dirty="0" smtClean="0"/>
              <a:t>CHEM </a:t>
            </a:r>
            <a:r>
              <a:rPr lang="en-US" sz="2000" dirty="0"/>
              <a:t>ENG 5340: Principles of Environmental Monitoring</a:t>
            </a:r>
          </a:p>
          <a:p>
            <a:pPr marL="463550" lvl="1" indent="-231775">
              <a:tabLst>
                <a:tab pos="1941513" algn="l"/>
              </a:tabLst>
            </a:pPr>
            <a:r>
              <a:rPr lang="en-US" sz="2000" dirty="0" smtClean="0"/>
              <a:t>File</a:t>
            </a:r>
            <a:r>
              <a:rPr lang="en-US" sz="2000" dirty="0"/>
              <a:t>: 106.1	</a:t>
            </a:r>
            <a:r>
              <a:rPr lang="en-US" sz="2000" dirty="0" smtClean="0"/>
              <a:t>CHEM </a:t>
            </a:r>
            <a:r>
              <a:rPr lang="en-US" sz="2000" dirty="0"/>
              <a:t>ENG 5350: Environmental </a:t>
            </a:r>
            <a:r>
              <a:rPr lang="en-US" sz="2000" dirty="0" err="1"/>
              <a:t>Chemodynamics</a:t>
            </a:r>
            <a:endParaRPr lang="en-US" sz="2000" dirty="0"/>
          </a:p>
          <a:p>
            <a:pPr marL="463550" lvl="1" indent="-231775">
              <a:tabLst>
                <a:tab pos="1941513" algn="l"/>
              </a:tabLst>
            </a:pPr>
            <a:r>
              <a:rPr lang="en-US" sz="2000" dirty="0" smtClean="0"/>
              <a:t>File</a:t>
            </a:r>
            <a:r>
              <a:rPr lang="en-US" sz="2000" dirty="0"/>
              <a:t>: 2393.1	</a:t>
            </a:r>
            <a:r>
              <a:rPr lang="en-US" sz="2000" dirty="0" smtClean="0"/>
              <a:t>CHEM </a:t>
            </a:r>
            <a:r>
              <a:rPr lang="en-US" sz="2000" dirty="0"/>
              <a:t>ENG 6241: Intermediate Chemical Process Safety</a:t>
            </a:r>
          </a:p>
          <a:p>
            <a:pPr marL="463550" lvl="1" indent="-231775">
              <a:tabLst>
                <a:tab pos="1941513" algn="l"/>
              </a:tabLst>
            </a:pPr>
            <a:r>
              <a:rPr lang="en-US" sz="2000" dirty="0" smtClean="0"/>
              <a:t>File</a:t>
            </a:r>
            <a:r>
              <a:rPr lang="en-US" sz="2000" dirty="0"/>
              <a:t>: 1868.1	</a:t>
            </a:r>
            <a:r>
              <a:rPr lang="en-US" sz="2000" dirty="0" smtClean="0"/>
              <a:t>FR </a:t>
            </a:r>
            <a:r>
              <a:rPr lang="en-US" sz="2000" dirty="0"/>
              <a:t>ENG 1100: Study And Careers In Engineering and Computing</a:t>
            </a:r>
          </a:p>
          <a:p>
            <a:pPr marL="463550" lvl="1" indent="-231775">
              <a:tabLst>
                <a:tab pos="1941513" algn="l"/>
              </a:tabLst>
            </a:pPr>
            <a:r>
              <a:rPr lang="en-US" sz="2000" dirty="0" smtClean="0"/>
              <a:t>File</a:t>
            </a:r>
            <a:r>
              <a:rPr lang="en-US" sz="2000" dirty="0"/>
              <a:t>: 931.1	</a:t>
            </a:r>
            <a:r>
              <a:rPr lang="en-US" sz="2000" dirty="0" smtClean="0"/>
              <a:t>MECH </a:t>
            </a:r>
            <a:r>
              <a:rPr lang="en-US" sz="2000" dirty="0"/>
              <a:t>ENG 4480: Control System Laboratory</a:t>
            </a:r>
          </a:p>
          <a:p>
            <a:pPr marL="463550" lvl="1" indent="-231775">
              <a:tabLst>
                <a:tab pos="1941513" algn="l"/>
              </a:tabLst>
            </a:pPr>
            <a:endParaRPr lang="en-US" sz="2000" dirty="0"/>
          </a:p>
          <a:p>
            <a:pPr marL="463550" lvl="1" indent="-231775">
              <a:tabLst>
                <a:tab pos="1938338" algn="l"/>
              </a:tabLst>
            </a:pPr>
            <a:endParaRPr lang="en-US" sz="2000" dirty="0"/>
          </a:p>
          <a:p>
            <a:pPr marL="463550" lvl="1" indent="-231775">
              <a:tabLst>
                <a:tab pos="1941513" algn="l"/>
              </a:tabLst>
            </a:pPr>
            <a:endParaRPr lang="en-US" sz="2000" dirty="0" smtClean="0"/>
          </a:p>
          <a:p>
            <a:pPr marL="463550" lvl="1" indent="-231775">
              <a:tabLst>
                <a:tab pos="1941513" algn="l"/>
              </a:tabLst>
            </a:pPr>
            <a:endParaRPr lang="en-US" sz="2000" dirty="0"/>
          </a:p>
          <a:p>
            <a:pPr marL="463550" lvl="1" indent="-231775">
              <a:tabLst>
                <a:tab pos="1941513" algn="l"/>
              </a:tabLst>
            </a:pPr>
            <a:endParaRPr lang="en-US" sz="2000" dirty="0"/>
          </a:p>
          <a:p>
            <a:pPr marL="463550" lvl="1" indent="-231775">
              <a:tabLst>
                <a:tab pos="1941513" algn="l"/>
              </a:tabLst>
            </a:pPr>
            <a:endParaRPr lang="en-US" sz="2000" dirty="0"/>
          </a:p>
          <a:p>
            <a:pPr marL="231775" lvl="1" indent="0">
              <a:buNone/>
              <a:tabLst>
                <a:tab pos="1941513" algn="l"/>
              </a:tabLst>
            </a:pPr>
            <a:endParaRPr lang="en-US" sz="2000" dirty="0"/>
          </a:p>
        </p:txBody>
      </p:sp>
    </p:spTree>
    <p:extLst>
      <p:ext uri="{BB962C8B-B14F-4D97-AF65-F5344CB8AC3E}">
        <p14:creationId xmlns:p14="http://schemas.microsoft.com/office/powerpoint/2010/main" val="919283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2322"/>
            <a:ext cx="8534400" cy="4828478"/>
          </a:xfrm>
        </p:spPr>
        <p:txBody>
          <a:bodyPr/>
          <a:lstStyle/>
          <a:p>
            <a:r>
              <a:rPr lang="en-US" dirty="0" smtClean="0"/>
              <a:t>Curriculum </a:t>
            </a:r>
            <a:r>
              <a:rPr lang="en-US" dirty="0"/>
              <a:t>committee moves for FS to approve the DC and CC form actions</a:t>
            </a:r>
          </a:p>
          <a:p>
            <a:r>
              <a:rPr lang="en-US" dirty="0"/>
              <a:t>Discussion: Questions or comments?</a:t>
            </a:r>
          </a:p>
          <a:p>
            <a:pPr>
              <a:tabLst>
                <a:tab pos="2292350" algn="l"/>
              </a:tabLst>
            </a:pPr>
            <a:endParaRPr lang="en-US" dirty="0"/>
          </a:p>
        </p:txBody>
      </p:sp>
    </p:spTree>
    <p:extLst>
      <p:ext uri="{BB962C8B-B14F-4D97-AF65-F5344CB8AC3E}">
        <p14:creationId xmlns:p14="http://schemas.microsoft.com/office/powerpoint/2010/main" val="74940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688975" lvl="1" indent="-231775">
              <a:tabLst>
                <a:tab pos="2054225" algn="l"/>
              </a:tabLst>
            </a:pPr>
            <a:endParaRPr lang="en-US" sz="2000" dirty="0"/>
          </a:p>
          <a:p>
            <a:pPr marL="688975" lvl="1" indent="-231775">
              <a:tabLst>
                <a:tab pos="2054225" algn="l"/>
              </a:tabLst>
            </a:pPr>
            <a:endParaRPr lang="en-US" sz="2000" dirty="0"/>
          </a:p>
          <a:p>
            <a:pPr marL="457200" lvl="1" indent="0">
              <a:buNone/>
              <a:tabLst>
                <a:tab pos="2054225" algn="l"/>
              </a:tabLst>
            </a:pPr>
            <a:endParaRPr lang="en-US" sz="1800" dirty="0"/>
          </a:p>
          <a:p>
            <a:pPr marL="457200" lvl="1" indent="0">
              <a:buNone/>
              <a:tabLst>
                <a:tab pos="2292350" algn="l"/>
              </a:tabLst>
            </a:pPr>
            <a:endParaRPr lang="en-US" sz="1800" dirty="0"/>
          </a:p>
          <a:p>
            <a:pPr lvl="1">
              <a:tabLst>
                <a:tab pos="2292350" algn="l"/>
              </a:tabLst>
            </a:pPr>
            <a:endParaRPr lang="en-US" sz="1800" dirty="0"/>
          </a:p>
          <a:p>
            <a:pPr lvl="1">
              <a:tabLst>
                <a:tab pos="2292350" algn="l"/>
              </a:tabLst>
            </a:pPr>
            <a:endParaRPr lang="en-US" sz="1800" dirty="0"/>
          </a:p>
        </p:txBody>
      </p:sp>
    </p:spTree>
    <p:extLst>
      <p:ext uri="{BB962C8B-B14F-4D97-AF65-F5344CB8AC3E}">
        <p14:creationId xmlns:p14="http://schemas.microsoft.com/office/powerpoint/2010/main" val="210549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 </a:t>
            </a:r>
            <a:r>
              <a:rPr lang="en-US" sz="3200" dirty="0">
                <a:latin typeface="Orgon Slab" panose="02000503000000020004" pitchFamily="50" charset="0"/>
              </a:rPr>
              <a:t>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B</a:t>
            </a:r>
            <a:r>
              <a:rPr lang="en-US" sz="3200" dirty="0" smtClean="0">
                <a:solidFill>
                  <a:srgbClr val="003B49"/>
                </a:solidFill>
                <a:latin typeface="Orgon Slab" panose="02000503000000020004" pitchFamily="50" charset="0"/>
              </a:rPr>
              <a:t>.	Rules, Procedure, and Agenda</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S. </a:t>
            </a:r>
            <a:r>
              <a:rPr lang="en-US" sz="3200" dirty="0" err="1" smtClean="0">
                <a:solidFill>
                  <a:srgbClr val="003B49"/>
                </a:solidFill>
                <a:latin typeface="Orgon Slab" panose="02000503000000020004" pitchFamily="50" charset="0"/>
              </a:rPr>
              <a:t>Sedigh</a:t>
            </a:r>
            <a:r>
              <a:rPr lang="en-US" sz="3200" dirty="0" smtClean="0">
                <a:solidFill>
                  <a:srgbClr val="003B49"/>
                </a:solidFill>
                <a:latin typeface="Orgon Slab" panose="02000503000000020004" pitchFamily="50" charset="0"/>
              </a:rPr>
              <a:t> </a:t>
            </a:r>
            <a:r>
              <a:rPr lang="en-US" sz="3200" dirty="0" err="1" smtClean="0">
                <a:solidFill>
                  <a:srgbClr val="003B49"/>
                </a:solidFill>
                <a:latin typeface="Orgon Slab" panose="02000503000000020004" pitchFamily="50" charset="0"/>
              </a:rPr>
              <a:t>Sarvestani</a:t>
            </a:r>
            <a:endParaRPr lang="en-US" sz="3200" dirty="0" smtClean="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6646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7377065" cy="2673790"/>
          </a:xfrm>
        </p:spPr>
        <p:txBody>
          <a:bodyPr/>
          <a:lstStyle/>
          <a:p>
            <a:r>
              <a:rPr lang="en-US" dirty="0" smtClean="0">
                <a:solidFill>
                  <a:schemeClr val="accent4">
                    <a:lumMod val="10000"/>
                  </a:schemeClr>
                </a:solidFill>
                <a:latin typeface="Orgon Slab Medium" panose="02000603000000020004" pitchFamily="50" charset="0"/>
              </a:rPr>
              <a:t>Election for faculty representatives to           Conflict of Interest committee</a:t>
            </a:r>
          </a:p>
          <a:p>
            <a:r>
              <a:rPr lang="en-US" dirty="0" smtClean="0">
                <a:solidFill>
                  <a:schemeClr val="accent4">
                    <a:lumMod val="10000"/>
                  </a:schemeClr>
                </a:solidFill>
                <a:latin typeface="Orgon Slab Medium" panose="02000603000000020004" pitchFamily="50" charset="0"/>
              </a:rPr>
              <a:t>Vice Chancellor Tsatsoulis has requested that three faculty representatives be added to the committee, bringing the total to six.</a:t>
            </a:r>
          </a:p>
        </p:txBody>
      </p:sp>
      <p:sp>
        <p:nvSpPr>
          <p:cNvPr id="6" name="Text Placeholder 5"/>
          <p:cNvSpPr>
            <a:spLocks noGrp="1"/>
          </p:cNvSpPr>
          <p:nvPr>
            <p:ph type="body" sz="quarter" idx="13"/>
          </p:nvPr>
        </p:nvSpPr>
        <p:spPr>
          <a:xfrm>
            <a:off x="510790" y="1790002"/>
            <a:ext cx="8184662" cy="1275415"/>
          </a:xfrm>
        </p:spPr>
        <p:txBody>
          <a:bodyPr>
            <a:normAutofit fontScale="77500" lnSpcReduction="20000"/>
          </a:bodyPr>
          <a:lstStyle/>
          <a:p>
            <a:pPr>
              <a:lnSpc>
                <a:spcPct val="140000"/>
              </a:lnSpc>
              <a:spcBef>
                <a:spcPts val="0"/>
              </a:spcBef>
            </a:pPr>
            <a:r>
              <a:rPr lang="en-US" sz="3900" dirty="0" smtClean="0">
                <a:effectLst>
                  <a:outerShdw blurRad="38100" dist="38100" dir="2700000" algn="tl">
                    <a:srgbClr val="000000">
                      <a:alpha val="43137"/>
                    </a:srgbClr>
                  </a:outerShdw>
                </a:effectLst>
              </a:rPr>
              <a:t>Rules, Procedures, and Agenda Committee</a:t>
            </a:r>
          </a:p>
          <a:p>
            <a:pPr>
              <a:lnSpc>
                <a:spcPct val="140000"/>
              </a:lnSpc>
              <a:spcBef>
                <a:spcPts val="0"/>
              </a:spcBef>
            </a:pPr>
            <a:r>
              <a:rPr lang="en-US" sz="2600" dirty="0" smtClean="0">
                <a:effectLst>
                  <a:outerShdw blurRad="38100" dist="38100" dir="2700000" algn="tl">
                    <a:srgbClr val="000000">
                      <a:alpha val="43137"/>
                    </a:srgbClr>
                  </a:outerShdw>
                </a:effectLst>
              </a:rPr>
              <a:t>Dr. Sahra Sedigh Sarvestani, Chair</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399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37566"/>
            <a:ext cx="8197114" cy="2673790"/>
          </a:xfrm>
        </p:spPr>
        <p:txBody>
          <a:bodyPr/>
          <a:lstStyle/>
          <a:p>
            <a:pPr marL="0" indent="0">
              <a:buNone/>
            </a:pPr>
            <a:r>
              <a:rPr lang="en-US" sz="2000" dirty="0" smtClean="0">
                <a:solidFill>
                  <a:schemeClr val="accent4">
                    <a:lumMod val="10000"/>
                  </a:schemeClr>
                </a:solidFill>
              </a:rPr>
              <a:t>The Chancellor </a:t>
            </a:r>
            <a:r>
              <a:rPr lang="en-US" sz="2000" dirty="0">
                <a:solidFill>
                  <a:schemeClr val="accent4">
                    <a:lumMod val="10000"/>
                  </a:schemeClr>
                </a:solidFill>
              </a:rPr>
              <a:t>has charged the Conflict of Interest </a:t>
            </a:r>
            <a:r>
              <a:rPr lang="en-US" sz="2000" dirty="0" smtClean="0">
                <a:solidFill>
                  <a:schemeClr val="accent4">
                    <a:lumMod val="10000"/>
                  </a:schemeClr>
                </a:solidFill>
              </a:rPr>
              <a:t>Committee (COIC) with </a:t>
            </a:r>
            <a:r>
              <a:rPr lang="en-US" sz="2000" dirty="0">
                <a:solidFill>
                  <a:schemeClr val="accent4">
                    <a:lumMod val="10000"/>
                  </a:schemeClr>
                </a:solidFill>
              </a:rPr>
              <a:t>the </a:t>
            </a:r>
            <a:r>
              <a:rPr lang="en-US" sz="2000" b="1" dirty="0"/>
              <a:t>responsibility for management of all conflicts of interest at the Missouri University of Science and Technology</a:t>
            </a:r>
            <a:r>
              <a:rPr lang="en-US" sz="2000" dirty="0">
                <a:solidFill>
                  <a:schemeClr val="accent4">
                    <a:lumMod val="10000"/>
                  </a:schemeClr>
                </a:solidFill>
              </a:rPr>
              <a:t>, pursuant to CRR </a:t>
            </a:r>
            <a:r>
              <a:rPr lang="en-US" sz="2000" dirty="0" smtClean="0">
                <a:solidFill>
                  <a:schemeClr val="accent4">
                    <a:lumMod val="10000"/>
                  </a:schemeClr>
                </a:solidFill>
              </a:rPr>
              <a:t>330.015</a:t>
            </a:r>
            <a:r>
              <a:rPr lang="en-US" sz="2000" dirty="0">
                <a:solidFill>
                  <a:schemeClr val="accent4">
                    <a:lumMod val="10000"/>
                  </a:schemeClr>
                </a:solidFill>
              </a:rPr>
              <a:t>, 420.030, and 410.020. </a:t>
            </a:r>
            <a:endParaRPr lang="en-US" sz="2000" dirty="0" smtClean="0">
              <a:solidFill>
                <a:schemeClr val="accent4">
                  <a:lumMod val="10000"/>
                </a:schemeClr>
              </a:solidFill>
            </a:endParaRPr>
          </a:p>
          <a:p>
            <a:pPr marL="0" indent="0">
              <a:buNone/>
            </a:pPr>
            <a:r>
              <a:rPr lang="en-US" sz="2000" dirty="0" smtClean="0">
                <a:solidFill>
                  <a:schemeClr val="accent4">
                    <a:lumMod val="10000"/>
                  </a:schemeClr>
                </a:solidFill>
              </a:rPr>
              <a:t>Conflicts </a:t>
            </a:r>
            <a:r>
              <a:rPr lang="en-US" sz="2000" dirty="0">
                <a:solidFill>
                  <a:schemeClr val="accent4">
                    <a:lumMod val="10000"/>
                  </a:schemeClr>
                </a:solidFill>
              </a:rPr>
              <a:t>are common and unavoidable in a modern research university. The </a:t>
            </a:r>
            <a:r>
              <a:rPr lang="en-US" sz="2000" dirty="0"/>
              <a:t>COIC works to assist faculty and staff to structure appropriately their various interests to avoid, mitigate, or manage those conflicts</a:t>
            </a:r>
            <a:r>
              <a:rPr lang="en-US" sz="2000" dirty="0">
                <a:solidFill>
                  <a:schemeClr val="accent4">
                    <a:lumMod val="10000"/>
                  </a:schemeClr>
                </a:solidFill>
              </a:rPr>
              <a:t>. </a:t>
            </a:r>
            <a:endParaRPr lang="en-US" sz="2000" dirty="0" smtClean="0">
              <a:solidFill>
                <a:schemeClr val="accent4">
                  <a:lumMod val="10000"/>
                </a:schemeClr>
              </a:solidFill>
            </a:endParaRPr>
          </a:p>
          <a:p>
            <a:pPr marL="0" indent="0">
              <a:buNone/>
            </a:pPr>
            <a:r>
              <a:rPr lang="en-US" sz="2000" dirty="0" smtClean="0">
                <a:solidFill>
                  <a:schemeClr val="accent4">
                    <a:lumMod val="10000"/>
                  </a:schemeClr>
                </a:solidFill>
              </a:rPr>
              <a:t>No </a:t>
            </a:r>
            <a:r>
              <a:rPr lang="en-US" sz="2000" dirty="0">
                <a:solidFill>
                  <a:schemeClr val="accent4">
                    <a:lumMod val="10000"/>
                  </a:schemeClr>
                </a:solidFill>
              </a:rPr>
              <a:t>two situations are the same; therefore, the Committee works diligently to understand each scenario to find custom solutions that best meet the needs of the parties involved.</a:t>
            </a:r>
          </a:p>
        </p:txBody>
      </p:sp>
      <p:sp>
        <p:nvSpPr>
          <p:cNvPr id="3" name="Text Placeholder 2"/>
          <p:cNvSpPr>
            <a:spLocks noGrp="1"/>
          </p:cNvSpPr>
          <p:nvPr>
            <p:ph type="body" sz="quarter" idx="13"/>
          </p:nvPr>
        </p:nvSpPr>
        <p:spPr/>
        <p:txBody>
          <a:bodyPr/>
          <a:lstStyle/>
          <a:p>
            <a:r>
              <a:rPr lang="en-US" dirty="0" smtClean="0"/>
              <a:t>Charge to Conflict of Interest Committee</a:t>
            </a:r>
            <a:endParaRPr lang="en-US" dirty="0"/>
          </a:p>
        </p:txBody>
      </p:sp>
    </p:spTree>
    <p:extLst>
      <p:ext uri="{BB962C8B-B14F-4D97-AF65-F5344CB8AC3E}">
        <p14:creationId xmlns:p14="http://schemas.microsoft.com/office/powerpoint/2010/main" val="74399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37566"/>
            <a:ext cx="8197114" cy="2673790"/>
          </a:xfrm>
        </p:spPr>
        <p:txBody>
          <a:bodyPr/>
          <a:lstStyle/>
          <a:p>
            <a:pPr marL="0" indent="0">
              <a:buNone/>
            </a:pPr>
            <a:r>
              <a:rPr lang="en-US" sz="2000" dirty="0">
                <a:solidFill>
                  <a:schemeClr val="accent4">
                    <a:lumMod val="10000"/>
                  </a:schemeClr>
                </a:solidFill>
              </a:rPr>
              <a:t>The COIC will consist of </a:t>
            </a:r>
            <a:r>
              <a:rPr lang="en-US" sz="2000" dirty="0"/>
              <a:t>five </a:t>
            </a:r>
            <a:r>
              <a:rPr lang="en-US" sz="2000" dirty="0" smtClean="0"/>
              <a:t>members</a:t>
            </a:r>
            <a:r>
              <a:rPr lang="en-US" sz="2000" dirty="0" smtClean="0">
                <a:solidFill>
                  <a:schemeClr val="accent4">
                    <a:lumMod val="10000"/>
                  </a:schemeClr>
                </a:solidFill>
              </a:rPr>
              <a:t>, as </a:t>
            </a:r>
            <a:r>
              <a:rPr lang="en-US" sz="2000" dirty="0">
                <a:solidFill>
                  <a:schemeClr val="accent4">
                    <a:lumMod val="10000"/>
                  </a:schemeClr>
                </a:solidFill>
              </a:rPr>
              <a:t>follows:			</a:t>
            </a:r>
          </a:p>
          <a:p>
            <a:r>
              <a:rPr lang="en-US" sz="2000" dirty="0" smtClean="0"/>
              <a:t>Chair</a:t>
            </a:r>
            <a:r>
              <a:rPr lang="en-US" sz="2000" dirty="0" smtClean="0">
                <a:solidFill>
                  <a:schemeClr val="accent4">
                    <a:lumMod val="10000"/>
                  </a:schemeClr>
                </a:solidFill>
              </a:rPr>
              <a:t> (three-year </a:t>
            </a:r>
            <a:r>
              <a:rPr lang="en-US" sz="2000" dirty="0">
                <a:solidFill>
                  <a:schemeClr val="accent4">
                    <a:lumMod val="10000"/>
                  </a:schemeClr>
                </a:solidFill>
              </a:rPr>
              <a:t>term</a:t>
            </a:r>
            <a:r>
              <a:rPr lang="en-US" sz="2000" dirty="0" smtClean="0">
                <a:solidFill>
                  <a:schemeClr val="accent4">
                    <a:lumMod val="10000"/>
                  </a:schemeClr>
                </a:solidFill>
              </a:rPr>
              <a:t>): Senior </a:t>
            </a:r>
            <a:r>
              <a:rPr lang="en-US" sz="2000" dirty="0">
                <a:solidFill>
                  <a:schemeClr val="accent4">
                    <a:lumMod val="10000"/>
                  </a:schemeClr>
                </a:solidFill>
              </a:rPr>
              <a:t>level </a:t>
            </a:r>
            <a:r>
              <a:rPr lang="en-US" sz="2000" dirty="0" smtClean="0">
                <a:solidFill>
                  <a:schemeClr val="accent4">
                    <a:lumMod val="10000"/>
                  </a:schemeClr>
                </a:solidFill>
              </a:rPr>
              <a:t>administrator, appointed </a:t>
            </a:r>
            <a:r>
              <a:rPr lang="en-US" sz="2000" dirty="0">
                <a:solidFill>
                  <a:schemeClr val="accent4">
                    <a:lumMod val="10000"/>
                  </a:schemeClr>
                </a:solidFill>
              </a:rPr>
              <a:t>by Chancellor or </a:t>
            </a:r>
            <a:r>
              <a:rPr lang="en-US" sz="2000" dirty="0" smtClean="0">
                <a:solidFill>
                  <a:schemeClr val="accent4">
                    <a:lumMod val="10000"/>
                  </a:schemeClr>
                </a:solidFill>
              </a:rPr>
              <a:t>designee. The Chair </a:t>
            </a:r>
            <a:r>
              <a:rPr lang="en-US" sz="2000" dirty="0">
                <a:solidFill>
                  <a:schemeClr val="accent4">
                    <a:lumMod val="10000"/>
                  </a:schemeClr>
                </a:solidFill>
              </a:rPr>
              <a:t>will also serve as the Missouri S&amp;T COI </a:t>
            </a:r>
            <a:r>
              <a:rPr lang="en-US" sz="2000" dirty="0" smtClean="0">
                <a:solidFill>
                  <a:schemeClr val="accent4">
                    <a:lumMod val="10000"/>
                  </a:schemeClr>
                </a:solidFill>
              </a:rPr>
              <a:t>Officer. </a:t>
            </a:r>
          </a:p>
          <a:p>
            <a:r>
              <a:rPr lang="en-US" sz="2000" dirty="0" smtClean="0"/>
              <a:t>Three tenured faculty members </a:t>
            </a:r>
            <a:r>
              <a:rPr lang="en-US" sz="2000" dirty="0" smtClean="0">
                <a:solidFill>
                  <a:schemeClr val="accent4">
                    <a:lumMod val="10000"/>
                  </a:schemeClr>
                </a:solidFill>
              </a:rPr>
              <a:t>appointed </a:t>
            </a:r>
            <a:r>
              <a:rPr lang="en-US" sz="2000" dirty="0">
                <a:solidFill>
                  <a:schemeClr val="accent4">
                    <a:lumMod val="10000"/>
                  </a:schemeClr>
                </a:solidFill>
              </a:rPr>
              <a:t>by Faculty Senate </a:t>
            </a:r>
            <a:r>
              <a:rPr lang="en-US" sz="2000" dirty="0" smtClean="0">
                <a:solidFill>
                  <a:schemeClr val="accent4">
                    <a:lumMod val="10000"/>
                  </a:schemeClr>
                </a:solidFill>
              </a:rPr>
              <a:t>(staggered three-year terms)</a:t>
            </a:r>
          </a:p>
          <a:p>
            <a:r>
              <a:rPr lang="en-US" sz="2000" dirty="0" smtClean="0"/>
              <a:t>One Division </a:t>
            </a:r>
            <a:r>
              <a:rPr lang="en-US" sz="2000" dirty="0"/>
              <a:t>of Administrative Services </a:t>
            </a:r>
            <a:r>
              <a:rPr lang="en-US" sz="2000" dirty="0" smtClean="0"/>
              <a:t>representative </a:t>
            </a:r>
            <a:r>
              <a:rPr lang="en-US" sz="2000" dirty="0" smtClean="0">
                <a:solidFill>
                  <a:schemeClr val="accent4">
                    <a:lumMod val="10000"/>
                  </a:schemeClr>
                </a:solidFill>
              </a:rPr>
              <a:t>(three-year </a:t>
            </a:r>
            <a:r>
              <a:rPr lang="en-US" sz="2000" dirty="0">
                <a:solidFill>
                  <a:schemeClr val="accent4">
                    <a:lumMod val="10000"/>
                  </a:schemeClr>
                </a:solidFill>
              </a:rPr>
              <a:t>term</a:t>
            </a:r>
            <a:r>
              <a:rPr lang="en-US" sz="2000" dirty="0" smtClean="0">
                <a:solidFill>
                  <a:schemeClr val="accent4">
                    <a:lumMod val="10000"/>
                  </a:schemeClr>
                </a:solidFill>
              </a:rPr>
              <a:t>), appointed </a:t>
            </a:r>
            <a:r>
              <a:rPr lang="en-US" sz="2000" dirty="0">
                <a:solidFill>
                  <a:schemeClr val="accent4">
                    <a:lumMod val="10000"/>
                  </a:schemeClr>
                </a:solidFill>
              </a:rPr>
              <a:t>by Chancellor or </a:t>
            </a:r>
            <a:r>
              <a:rPr lang="en-US" sz="2000" dirty="0" smtClean="0">
                <a:solidFill>
                  <a:schemeClr val="accent4">
                    <a:lumMod val="10000"/>
                  </a:schemeClr>
                </a:solidFill>
              </a:rPr>
              <a:t>designee.</a:t>
            </a:r>
            <a:r>
              <a:rPr lang="en-US" sz="2000" dirty="0">
                <a:solidFill>
                  <a:schemeClr val="accent4">
                    <a:lumMod val="10000"/>
                  </a:schemeClr>
                </a:solidFill>
              </a:rPr>
              <a:t>			</a:t>
            </a:r>
          </a:p>
          <a:p>
            <a:pPr marL="0" indent="0">
              <a:buNone/>
            </a:pPr>
            <a:endParaRPr lang="en-US" sz="2000" dirty="0">
              <a:solidFill>
                <a:schemeClr val="accent4">
                  <a:lumMod val="10000"/>
                </a:schemeClr>
              </a:solidFill>
            </a:endParaRPr>
          </a:p>
        </p:txBody>
      </p:sp>
      <p:sp>
        <p:nvSpPr>
          <p:cNvPr id="3" name="Text Placeholder 2"/>
          <p:cNvSpPr>
            <a:spLocks noGrp="1"/>
          </p:cNvSpPr>
          <p:nvPr>
            <p:ph type="body" sz="quarter" idx="13"/>
          </p:nvPr>
        </p:nvSpPr>
        <p:spPr>
          <a:xfrm>
            <a:off x="510790" y="1790003"/>
            <a:ext cx="8184662" cy="547564"/>
          </a:xfrm>
        </p:spPr>
        <p:txBody>
          <a:bodyPr/>
          <a:lstStyle/>
          <a:p>
            <a:r>
              <a:rPr lang="en-US" dirty="0" smtClean="0"/>
              <a:t>Composition of Conflict of Interest Committee</a:t>
            </a:r>
            <a:endParaRPr lang="en-US" dirty="0"/>
          </a:p>
        </p:txBody>
      </p:sp>
    </p:spTree>
    <p:extLst>
      <p:ext uri="{BB962C8B-B14F-4D97-AF65-F5344CB8AC3E}">
        <p14:creationId xmlns:p14="http://schemas.microsoft.com/office/powerpoint/2010/main" val="385618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0790" y="1790003"/>
            <a:ext cx="8184662" cy="547564"/>
          </a:xfrm>
        </p:spPr>
        <p:txBody>
          <a:bodyPr/>
          <a:lstStyle/>
          <a:p>
            <a:r>
              <a:rPr lang="en-US" dirty="0" smtClean="0"/>
              <a:t>Members for AY 2019-2020</a:t>
            </a:r>
            <a:endParaRPr lang="en-US" dirty="0"/>
          </a:p>
        </p:txBody>
      </p:sp>
      <p:graphicFrame>
        <p:nvGraphicFramePr>
          <p:cNvPr id="5" name="Table 4"/>
          <p:cNvGraphicFramePr>
            <a:graphicFrameLocks noGrp="1"/>
          </p:cNvGraphicFramePr>
          <p:nvPr>
            <p:extLst/>
          </p:nvPr>
        </p:nvGraphicFramePr>
        <p:xfrm>
          <a:off x="628650" y="2337567"/>
          <a:ext cx="7886700" cy="3295559"/>
        </p:xfrm>
        <a:graphic>
          <a:graphicData uri="http://schemas.openxmlformats.org/drawingml/2006/table">
            <a:tbl>
              <a:tblPr/>
              <a:tblGrid>
                <a:gridCol w="1611678">
                  <a:extLst>
                    <a:ext uri="{9D8B030D-6E8A-4147-A177-3AD203B41FA5}">
                      <a16:colId xmlns:a16="http://schemas.microsoft.com/office/drawing/2014/main" val="3801936002"/>
                    </a:ext>
                  </a:extLst>
                </a:gridCol>
                <a:gridCol w="3228655">
                  <a:extLst>
                    <a:ext uri="{9D8B030D-6E8A-4147-A177-3AD203B41FA5}">
                      <a16:colId xmlns:a16="http://schemas.microsoft.com/office/drawing/2014/main" val="2834944037"/>
                    </a:ext>
                  </a:extLst>
                </a:gridCol>
                <a:gridCol w="2187913">
                  <a:extLst>
                    <a:ext uri="{9D8B030D-6E8A-4147-A177-3AD203B41FA5}">
                      <a16:colId xmlns:a16="http://schemas.microsoft.com/office/drawing/2014/main" val="4284582358"/>
                    </a:ext>
                  </a:extLst>
                </a:gridCol>
                <a:gridCol w="858454">
                  <a:extLst>
                    <a:ext uri="{9D8B030D-6E8A-4147-A177-3AD203B41FA5}">
                      <a16:colId xmlns:a16="http://schemas.microsoft.com/office/drawing/2014/main" val="885855729"/>
                    </a:ext>
                  </a:extLst>
                </a:gridCol>
              </a:tblGrid>
              <a:tr h="212240">
                <a:tc>
                  <a:txBody>
                    <a:bodyPr/>
                    <a:lstStyle/>
                    <a:p>
                      <a:pPr algn="l" fontAlgn="ctr"/>
                      <a:r>
                        <a:rPr lang="en-US" sz="1100" b="0" i="0" u="none" strike="noStrike" dirty="0">
                          <a:solidFill>
                            <a:srgbClr val="000000"/>
                          </a:solidFill>
                          <a:effectLst/>
                          <a:latin typeface="Orgon Slab" panose="02000503000000020004" pitchFamily="50" charset="0"/>
                        </a:rPr>
                        <a:t>Name</a:t>
                      </a:r>
                    </a:p>
                  </a:txBody>
                  <a:tcPr marL="7382" marR="7382" marT="7382" marB="0" anchor="ctr">
                    <a:lnL>
                      <a:noFill/>
                    </a:lnL>
                    <a:lnR>
                      <a:noFill/>
                    </a:lnR>
                    <a:lnT>
                      <a:noFill/>
                    </a:lnT>
                    <a:lnB>
                      <a:noFill/>
                    </a:lnB>
                    <a:solidFill>
                      <a:srgbClr val="DFCAA2"/>
                    </a:solidFill>
                  </a:tcPr>
                </a:tc>
                <a:tc>
                  <a:txBody>
                    <a:bodyPr/>
                    <a:lstStyle/>
                    <a:p>
                      <a:pPr algn="l" fontAlgn="ctr"/>
                      <a:r>
                        <a:rPr lang="en-US" sz="1100" b="0" i="0" u="none" strike="noStrike">
                          <a:solidFill>
                            <a:srgbClr val="000000"/>
                          </a:solidFill>
                          <a:effectLst/>
                          <a:latin typeface="Orgon Slab" panose="02000503000000020004" pitchFamily="50" charset="0"/>
                        </a:rPr>
                        <a:t>Affiliation</a:t>
                      </a:r>
                    </a:p>
                  </a:txBody>
                  <a:tcPr marL="7382" marR="7382" marT="7382" marB="0" anchor="ctr">
                    <a:lnL>
                      <a:noFill/>
                    </a:lnL>
                    <a:lnR>
                      <a:noFill/>
                    </a:lnR>
                    <a:lnT>
                      <a:noFill/>
                    </a:lnT>
                    <a:lnB>
                      <a:noFill/>
                    </a:lnB>
                    <a:solidFill>
                      <a:srgbClr val="DFCAA2"/>
                    </a:solidFill>
                  </a:tcPr>
                </a:tc>
                <a:tc>
                  <a:txBody>
                    <a:bodyPr/>
                    <a:lstStyle/>
                    <a:p>
                      <a:pPr algn="l" fontAlgn="ctr"/>
                      <a:r>
                        <a:rPr lang="en-US" sz="1100" b="0" i="0" u="none" strike="noStrike">
                          <a:solidFill>
                            <a:srgbClr val="000000"/>
                          </a:solidFill>
                          <a:effectLst/>
                          <a:latin typeface="Orgon Slab" panose="02000503000000020004" pitchFamily="50" charset="0"/>
                        </a:rPr>
                        <a:t>Representing (selected by)</a:t>
                      </a:r>
                    </a:p>
                  </a:txBody>
                  <a:tcPr marL="7382" marR="7382" marT="7382" marB="0" anchor="ctr">
                    <a:lnL>
                      <a:noFill/>
                    </a:lnL>
                    <a:lnR>
                      <a:noFill/>
                    </a:lnR>
                    <a:lnT>
                      <a:noFill/>
                    </a:lnT>
                    <a:lnB>
                      <a:noFill/>
                    </a:lnB>
                    <a:solidFill>
                      <a:srgbClr val="DFCAA2"/>
                    </a:solidFill>
                  </a:tcPr>
                </a:tc>
                <a:tc>
                  <a:txBody>
                    <a:bodyPr/>
                    <a:lstStyle/>
                    <a:p>
                      <a:pPr algn="ctr" fontAlgn="b"/>
                      <a:r>
                        <a:rPr lang="en-US" sz="1100" b="0" i="0" u="none" strike="noStrike">
                          <a:solidFill>
                            <a:srgbClr val="000000"/>
                          </a:solidFill>
                          <a:effectLst/>
                          <a:latin typeface="Orgon Slab" panose="02000503000000020004" pitchFamily="50" charset="0"/>
                        </a:rPr>
                        <a:t>Term (July)</a:t>
                      </a:r>
                    </a:p>
                  </a:txBody>
                  <a:tcPr marL="7382" marR="7382" marT="7382" marB="0" anchor="b">
                    <a:lnL>
                      <a:noFill/>
                    </a:lnL>
                    <a:lnR>
                      <a:noFill/>
                    </a:lnR>
                    <a:lnT>
                      <a:noFill/>
                    </a:lnT>
                    <a:lnB>
                      <a:noFill/>
                    </a:lnB>
                    <a:solidFill>
                      <a:srgbClr val="DFCAA2"/>
                    </a:solidFill>
                  </a:tcPr>
                </a:tc>
                <a:extLst>
                  <a:ext uri="{0D108BD9-81ED-4DB2-BD59-A6C34878D82A}">
                    <a16:rowId xmlns:a16="http://schemas.microsoft.com/office/drawing/2014/main" val="1619946919"/>
                  </a:ext>
                </a:extLst>
              </a:tr>
              <a:tr h="332201">
                <a:tc>
                  <a:txBody>
                    <a:bodyPr/>
                    <a:lstStyle/>
                    <a:p>
                      <a:pPr algn="l" fontAlgn="ctr"/>
                      <a:r>
                        <a:rPr lang="en-US" sz="1100" b="1" i="0" u="none" strike="noStrike">
                          <a:solidFill>
                            <a:srgbClr val="000000"/>
                          </a:solidFill>
                          <a:effectLst/>
                          <a:latin typeface="Orgon Slab" panose="02000503000000020004" pitchFamily="50" charset="0"/>
                        </a:rPr>
                        <a:t>Tsatsoulis, Costas - CHAIR</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Sponsored Programs</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Chancellor</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2022</a:t>
                      </a:r>
                    </a:p>
                  </a:txBody>
                  <a:tcPr marL="7382" marR="7382" marT="7382" marB="0" anchor="ctr">
                    <a:lnL>
                      <a:noFill/>
                    </a:lnL>
                    <a:lnR>
                      <a:noFill/>
                    </a:lnR>
                    <a:lnT>
                      <a:noFill/>
                    </a:lnT>
                    <a:lnB>
                      <a:noFill/>
                    </a:lnB>
                  </a:tcPr>
                </a:tc>
                <a:extLst>
                  <a:ext uri="{0D108BD9-81ED-4DB2-BD59-A6C34878D82A}">
                    <a16:rowId xmlns:a16="http://schemas.microsoft.com/office/drawing/2014/main" val="3887568115"/>
                  </a:ext>
                </a:extLst>
              </a:tr>
              <a:tr h="230695">
                <a:tc>
                  <a:txBody>
                    <a:bodyPr/>
                    <a:lstStyle/>
                    <a:p>
                      <a:pPr algn="l" fontAlgn="ctr"/>
                      <a:r>
                        <a:rPr lang="en-US" sz="1100" b="0" i="0" u="none" strike="noStrike">
                          <a:solidFill>
                            <a:srgbClr val="000000"/>
                          </a:solidFill>
                          <a:effectLst/>
                          <a:latin typeface="Orgon Slab" panose="02000503000000020004" pitchFamily="50" charset="0"/>
                        </a:rPr>
                        <a:t>Massri, Anas</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Finance and Operations</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Chancellor</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2022</a:t>
                      </a:r>
                    </a:p>
                  </a:txBody>
                  <a:tcPr marL="7382" marR="7382" marT="7382" marB="0" anchor="ctr">
                    <a:lnL>
                      <a:noFill/>
                    </a:lnL>
                    <a:lnR>
                      <a:noFill/>
                    </a:lnR>
                    <a:lnT>
                      <a:noFill/>
                    </a:lnT>
                    <a:lnB>
                      <a:noFill/>
                    </a:lnB>
                  </a:tcPr>
                </a:tc>
                <a:extLst>
                  <a:ext uri="{0D108BD9-81ED-4DB2-BD59-A6C34878D82A}">
                    <a16:rowId xmlns:a16="http://schemas.microsoft.com/office/drawing/2014/main" val="1396198422"/>
                  </a:ext>
                </a:extLst>
              </a:tr>
              <a:tr h="230695">
                <a:tc>
                  <a:txBody>
                    <a:bodyPr/>
                    <a:lstStyle/>
                    <a:p>
                      <a:pPr algn="l" fontAlgn="ctr"/>
                      <a:r>
                        <a:rPr lang="en-US" sz="1100" b="0" i="0" u="none" strike="noStrike">
                          <a:solidFill>
                            <a:srgbClr val="000000"/>
                          </a:solidFill>
                          <a:effectLst/>
                          <a:latin typeface="Orgon Slab" panose="02000503000000020004" pitchFamily="50" charset="0"/>
                        </a:rPr>
                        <a:t>Northcut, Kathryn</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English &amp; Technical Communication</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Faculty Senate</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2020</a:t>
                      </a:r>
                    </a:p>
                  </a:txBody>
                  <a:tcPr marL="7382" marR="7382" marT="7382" marB="0" anchor="ctr">
                    <a:lnL>
                      <a:noFill/>
                    </a:lnL>
                    <a:lnR>
                      <a:noFill/>
                    </a:lnR>
                    <a:lnT>
                      <a:noFill/>
                    </a:lnT>
                    <a:lnB>
                      <a:noFill/>
                    </a:lnB>
                  </a:tcPr>
                </a:tc>
                <a:extLst>
                  <a:ext uri="{0D108BD9-81ED-4DB2-BD59-A6C34878D82A}">
                    <a16:rowId xmlns:a16="http://schemas.microsoft.com/office/drawing/2014/main" val="2013594488"/>
                  </a:ext>
                </a:extLst>
              </a:tr>
              <a:tr h="332201">
                <a:tc>
                  <a:txBody>
                    <a:bodyPr/>
                    <a:lstStyle/>
                    <a:p>
                      <a:pPr algn="l" fontAlgn="ctr"/>
                      <a:r>
                        <a:rPr lang="en-US" sz="1100" b="0" i="0" u="none" strike="noStrike">
                          <a:solidFill>
                            <a:srgbClr val="000000"/>
                          </a:solidFill>
                          <a:effectLst/>
                          <a:latin typeface="Orgon Slab" panose="02000503000000020004" pitchFamily="50" charset="0"/>
                        </a:rPr>
                        <a:t>ElGawady, Mohamed</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Civil, Architectual, and Enviromental Engr.</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Faculty Senate</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2022</a:t>
                      </a:r>
                    </a:p>
                  </a:txBody>
                  <a:tcPr marL="7382" marR="7382" marT="7382" marB="0" anchor="ctr">
                    <a:lnL>
                      <a:noFill/>
                    </a:lnL>
                    <a:lnR>
                      <a:noFill/>
                    </a:lnR>
                    <a:lnT>
                      <a:noFill/>
                    </a:lnT>
                    <a:lnB>
                      <a:noFill/>
                    </a:lnB>
                  </a:tcPr>
                </a:tc>
                <a:extLst>
                  <a:ext uri="{0D108BD9-81ED-4DB2-BD59-A6C34878D82A}">
                    <a16:rowId xmlns:a16="http://schemas.microsoft.com/office/drawing/2014/main" val="3109234983"/>
                  </a:ext>
                </a:extLst>
              </a:tr>
              <a:tr h="230695">
                <a:tc>
                  <a:txBody>
                    <a:bodyPr/>
                    <a:lstStyle/>
                    <a:p>
                      <a:pPr algn="l" fontAlgn="ctr"/>
                      <a:r>
                        <a:rPr lang="en-US" sz="1100" b="0" i="0" u="none" strike="noStrike">
                          <a:solidFill>
                            <a:srgbClr val="000000"/>
                          </a:solidFill>
                          <a:effectLst/>
                          <a:latin typeface="Orgon Slab" panose="02000503000000020004" pitchFamily="50" charset="0"/>
                        </a:rPr>
                        <a:t>Park, Eun Soo</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Economics</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Faculty Senate</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2020</a:t>
                      </a:r>
                    </a:p>
                  </a:txBody>
                  <a:tcPr marL="7382" marR="7382" marT="7382" marB="0" anchor="ctr">
                    <a:lnL>
                      <a:noFill/>
                    </a:lnL>
                    <a:lnR>
                      <a:noFill/>
                    </a:lnR>
                    <a:lnT>
                      <a:noFill/>
                    </a:lnT>
                    <a:lnB>
                      <a:noFill/>
                    </a:lnB>
                  </a:tcPr>
                </a:tc>
                <a:extLst>
                  <a:ext uri="{0D108BD9-81ED-4DB2-BD59-A6C34878D82A}">
                    <a16:rowId xmlns:a16="http://schemas.microsoft.com/office/drawing/2014/main" val="1113693998"/>
                  </a:ext>
                </a:extLst>
              </a:tr>
              <a:tr h="230695">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extLst>
                  <a:ext uri="{0D108BD9-81ED-4DB2-BD59-A6C34878D82A}">
                    <a16:rowId xmlns:a16="http://schemas.microsoft.com/office/drawing/2014/main" val="1627455186"/>
                  </a:ext>
                </a:extLst>
              </a:tr>
              <a:tr h="230695">
                <a:tc>
                  <a:txBody>
                    <a:bodyPr/>
                    <a:lstStyle/>
                    <a:p>
                      <a:pPr algn="l" fontAlgn="ctr"/>
                      <a:r>
                        <a:rPr lang="en-US" sz="1100" b="1" i="0" u="none" strike="noStrike">
                          <a:solidFill>
                            <a:srgbClr val="000000"/>
                          </a:solidFill>
                          <a:effectLst/>
                          <a:latin typeface="Orgon Slab" panose="02000503000000020004" pitchFamily="50" charset="0"/>
                        </a:rPr>
                        <a:t>Non-Voting, Ex-Officio</a:t>
                      </a:r>
                    </a:p>
                  </a:txBody>
                  <a:tcPr marL="7382" marR="7382" marT="7382" marB="0" anchor="ctr">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tc>
                  <a:txBody>
                    <a:bodyPr/>
                    <a:lstStyle/>
                    <a:p>
                      <a:pPr algn="l" fontAlgn="b"/>
                      <a:endParaRPr lang="en-US" sz="1100" b="0" i="0" u="none" strike="noStrike">
                        <a:solidFill>
                          <a:srgbClr val="000000"/>
                        </a:solidFill>
                        <a:effectLst/>
                        <a:latin typeface="Orgon Slab" panose="02000503000000020004" pitchFamily="50" charset="0"/>
                      </a:endParaRPr>
                    </a:p>
                  </a:txBody>
                  <a:tcPr marL="7382" marR="7382" marT="7382" marB="0" anchor="b">
                    <a:lnL>
                      <a:noFill/>
                    </a:lnL>
                    <a:lnR>
                      <a:noFill/>
                    </a:lnR>
                    <a:lnT>
                      <a:noFill/>
                    </a:lnT>
                    <a:lnB>
                      <a:noFill/>
                    </a:lnB>
                  </a:tcPr>
                </a:tc>
                <a:extLst>
                  <a:ext uri="{0D108BD9-81ED-4DB2-BD59-A6C34878D82A}">
                    <a16:rowId xmlns:a16="http://schemas.microsoft.com/office/drawing/2014/main" val="185933156"/>
                  </a:ext>
                </a:extLst>
              </a:tr>
              <a:tr h="230695">
                <a:tc>
                  <a:txBody>
                    <a:bodyPr/>
                    <a:lstStyle/>
                    <a:p>
                      <a:pPr algn="l" fontAlgn="ctr"/>
                      <a:r>
                        <a:rPr lang="en-US" sz="1100" b="0" i="0" u="none" strike="noStrike">
                          <a:solidFill>
                            <a:srgbClr val="000000"/>
                          </a:solidFill>
                          <a:effectLst/>
                          <a:latin typeface="Orgon Slab" panose="02000503000000020004" pitchFamily="50" charset="0"/>
                        </a:rPr>
                        <a:t>Van Zandt, Mark</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UM General Counsel Office</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UM General Counsel Office Rep.</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N/A</a:t>
                      </a:r>
                    </a:p>
                  </a:txBody>
                  <a:tcPr marL="7382" marR="7382" marT="7382" marB="0" anchor="ctr">
                    <a:lnL>
                      <a:noFill/>
                    </a:lnL>
                    <a:lnR>
                      <a:noFill/>
                    </a:lnR>
                    <a:lnT>
                      <a:noFill/>
                    </a:lnT>
                    <a:lnB>
                      <a:noFill/>
                    </a:lnB>
                  </a:tcPr>
                </a:tc>
                <a:extLst>
                  <a:ext uri="{0D108BD9-81ED-4DB2-BD59-A6C34878D82A}">
                    <a16:rowId xmlns:a16="http://schemas.microsoft.com/office/drawing/2014/main" val="4154670445"/>
                  </a:ext>
                </a:extLst>
              </a:tr>
              <a:tr h="230695">
                <a:tc>
                  <a:txBody>
                    <a:bodyPr/>
                    <a:lstStyle/>
                    <a:p>
                      <a:pPr algn="l" fontAlgn="ctr"/>
                      <a:r>
                        <a:rPr lang="en-US" sz="1100" b="0" i="0" u="none" strike="noStrike">
                          <a:solidFill>
                            <a:srgbClr val="000000"/>
                          </a:solidFill>
                          <a:effectLst/>
                          <a:latin typeface="Orgon Slab" panose="02000503000000020004" pitchFamily="50" charset="0"/>
                        </a:rPr>
                        <a:t>Strassner, Keith</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Technology Transfer Office Director</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Chancellor</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N/A</a:t>
                      </a:r>
                    </a:p>
                  </a:txBody>
                  <a:tcPr marL="7382" marR="7382" marT="7382" marB="0" anchor="ctr">
                    <a:lnL>
                      <a:noFill/>
                    </a:lnL>
                    <a:lnR>
                      <a:noFill/>
                    </a:lnR>
                    <a:lnT>
                      <a:noFill/>
                    </a:lnT>
                    <a:lnB>
                      <a:noFill/>
                    </a:lnB>
                  </a:tcPr>
                </a:tc>
                <a:extLst>
                  <a:ext uri="{0D108BD9-81ED-4DB2-BD59-A6C34878D82A}">
                    <a16:rowId xmlns:a16="http://schemas.microsoft.com/office/drawing/2014/main" val="900023456"/>
                  </a:ext>
                </a:extLst>
              </a:tr>
              <a:tr h="230695">
                <a:tc>
                  <a:txBody>
                    <a:bodyPr/>
                    <a:lstStyle/>
                    <a:p>
                      <a:pPr algn="l" fontAlgn="ctr"/>
                      <a:r>
                        <a:rPr lang="en-US" sz="1100" b="0" i="0" u="none" strike="noStrike">
                          <a:solidFill>
                            <a:srgbClr val="000000"/>
                          </a:solidFill>
                          <a:effectLst/>
                          <a:latin typeface="Orgon Slab" panose="02000503000000020004" pitchFamily="50" charset="0"/>
                        </a:rPr>
                        <a:t>Hines, Jonathan</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Development Officer</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Chancellor</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N/A</a:t>
                      </a:r>
                    </a:p>
                  </a:txBody>
                  <a:tcPr marL="7382" marR="7382" marT="7382" marB="0" anchor="ctr">
                    <a:lnL>
                      <a:noFill/>
                    </a:lnL>
                    <a:lnR>
                      <a:noFill/>
                    </a:lnR>
                    <a:lnT>
                      <a:noFill/>
                    </a:lnT>
                    <a:lnB>
                      <a:noFill/>
                    </a:lnB>
                  </a:tcPr>
                </a:tc>
                <a:extLst>
                  <a:ext uri="{0D108BD9-81ED-4DB2-BD59-A6C34878D82A}">
                    <a16:rowId xmlns:a16="http://schemas.microsoft.com/office/drawing/2014/main" val="2952140849"/>
                  </a:ext>
                </a:extLst>
              </a:tr>
              <a:tr h="332201">
                <a:tc>
                  <a:txBody>
                    <a:bodyPr/>
                    <a:lstStyle/>
                    <a:p>
                      <a:pPr algn="l" fontAlgn="ctr"/>
                      <a:r>
                        <a:rPr lang="en-US" sz="1100" b="0" i="0" u="none" strike="noStrike">
                          <a:solidFill>
                            <a:srgbClr val="000000"/>
                          </a:solidFill>
                          <a:effectLst/>
                          <a:latin typeface="Orgon Slab" panose="02000503000000020004" pitchFamily="50" charset="0"/>
                        </a:rPr>
                        <a:t>Towns, Karen</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Sponsored Programs Compliance Officer</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Chancellor</a:t>
                      </a:r>
                    </a:p>
                  </a:txBody>
                  <a:tcPr marL="7382" marR="7382" marT="7382" marB="0" anchor="ctr">
                    <a:lnL>
                      <a:noFill/>
                    </a:lnL>
                    <a:lnR>
                      <a:noFill/>
                    </a:lnR>
                    <a:lnT>
                      <a:noFill/>
                    </a:lnT>
                    <a:lnB>
                      <a:noFill/>
                    </a:lnB>
                  </a:tcPr>
                </a:tc>
                <a:tc>
                  <a:txBody>
                    <a:bodyPr/>
                    <a:lstStyle/>
                    <a:p>
                      <a:pPr algn="ctr" fontAlgn="ctr"/>
                      <a:r>
                        <a:rPr lang="en-US" sz="1100" b="0" i="0" u="none" strike="noStrike">
                          <a:solidFill>
                            <a:srgbClr val="000000"/>
                          </a:solidFill>
                          <a:effectLst/>
                          <a:latin typeface="Orgon Slab" panose="02000503000000020004" pitchFamily="50" charset="0"/>
                        </a:rPr>
                        <a:t>N/A</a:t>
                      </a:r>
                    </a:p>
                  </a:txBody>
                  <a:tcPr marL="7382" marR="7382" marT="7382" marB="0" anchor="ctr">
                    <a:lnL>
                      <a:noFill/>
                    </a:lnL>
                    <a:lnR>
                      <a:noFill/>
                    </a:lnR>
                    <a:lnT>
                      <a:noFill/>
                    </a:lnT>
                    <a:lnB>
                      <a:noFill/>
                    </a:lnB>
                  </a:tcPr>
                </a:tc>
                <a:extLst>
                  <a:ext uri="{0D108BD9-81ED-4DB2-BD59-A6C34878D82A}">
                    <a16:rowId xmlns:a16="http://schemas.microsoft.com/office/drawing/2014/main" val="2053115838"/>
                  </a:ext>
                </a:extLst>
              </a:tr>
              <a:tr h="230695">
                <a:tc>
                  <a:txBody>
                    <a:bodyPr/>
                    <a:lstStyle/>
                    <a:p>
                      <a:pPr algn="l" fontAlgn="ctr"/>
                      <a:r>
                        <a:rPr lang="en-US" sz="1100" b="0" i="0" u="none" strike="noStrike">
                          <a:solidFill>
                            <a:srgbClr val="000000"/>
                          </a:solidFill>
                          <a:effectLst/>
                          <a:latin typeface="Orgon Slab" panose="02000503000000020004" pitchFamily="50" charset="0"/>
                        </a:rPr>
                        <a:t>Westenberg, David</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Biological Sciences</a:t>
                      </a:r>
                    </a:p>
                  </a:txBody>
                  <a:tcPr marL="7382" marR="7382" marT="7382" marB="0" anchor="ctr">
                    <a:lnL>
                      <a:noFill/>
                    </a:lnL>
                    <a:lnR>
                      <a:noFill/>
                    </a:lnR>
                    <a:lnT>
                      <a:noFill/>
                    </a:lnT>
                    <a:lnB>
                      <a:noFill/>
                    </a:lnB>
                  </a:tcPr>
                </a:tc>
                <a:tc>
                  <a:txBody>
                    <a:bodyPr/>
                    <a:lstStyle/>
                    <a:p>
                      <a:pPr algn="l" fontAlgn="ctr"/>
                      <a:r>
                        <a:rPr lang="en-US" sz="1100" b="0" i="0" u="none" strike="noStrike">
                          <a:solidFill>
                            <a:srgbClr val="000000"/>
                          </a:solidFill>
                          <a:effectLst/>
                          <a:latin typeface="Orgon Slab" panose="02000503000000020004" pitchFamily="50" charset="0"/>
                        </a:rPr>
                        <a:t>Institutional Review Board</a:t>
                      </a:r>
                    </a:p>
                  </a:txBody>
                  <a:tcPr marL="7382" marR="7382" marT="7382"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Orgon Slab" panose="02000503000000020004" pitchFamily="50" charset="0"/>
                        </a:rPr>
                        <a:t>N/A</a:t>
                      </a:r>
                    </a:p>
                  </a:txBody>
                  <a:tcPr marL="7382" marR="7382" marT="7382" marB="0" anchor="ctr">
                    <a:lnL>
                      <a:noFill/>
                    </a:lnL>
                    <a:lnR>
                      <a:noFill/>
                    </a:lnR>
                    <a:lnT>
                      <a:noFill/>
                    </a:lnT>
                    <a:lnB>
                      <a:noFill/>
                    </a:lnB>
                  </a:tcPr>
                </a:tc>
                <a:extLst>
                  <a:ext uri="{0D108BD9-81ED-4DB2-BD59-A6C34878D82A}">
                    <a16:rowId xmlns:a16="http://schemas.microsoft.com/office/drawing/2014/main" val="1326707113"/>
                  </a:ext>
                </a:extLst>
              </a:tr>
            </a:tbl>
          </a:graphicData>
        </a:graphic>
      </p:graphicFrame>
    </p:spTree>
    <p:extLst>
      <p:ext uri="{BB962C8B-B14F-4D97-AF65-F5344CB8AC3E}">
        <p14:creationId xmlns:p14="http://schemas.microsoft.com/office/powerpoint/2010/main" val="160233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37566"/>
            <a:ext cx="8197114" cy="3854228"/>
          </a:xfrm>
        </p:spPr>
        <p:txBody>
          <a:bodyPr/>
          <a:lstStyle/>
          <a:p>
            <a:pPr marL="0" indent="0">
              <a:buNone/>
            </a:pPr>
            <a:r>
              <a:rPr lang="en-US" dirty="0" smtClean="0">
                <a:solidFill>
                  <a:schemeClr val="accent4">
                    <a:lumMod val="10000"/>
                  </a:schemeClr>
                </a:solidFill>
              </a:rPr>
              <a:t>Vote for </a:t>
            </a:r>
            <a:r>
              <a:rPr lang="en-US" u="sng" dirty="0" smtClean="0">
                <a:solidFill>
                  <a:schemeClr val="accent4">
                    <a:lumMod val="10000"/>
                  </a:schemeClr>
                </a:solidFill>
              </a:rPr>
              <a:t>only three</a:t>
            </a:r>
            <a:r>
              <a:rPr lang="en-US" dirty="0" smtClean="0">
                <a:solidFill>
                  <a:schemeClr val="accent4">
                    <a:lumMod val="10000"/>
                  </a:schemeClr>
                </a:solidFill>
              </a:rPr>
              <a:t> of the four nominees below. </a:t>
            </a:r>
            <a:endParaRPr lang="en-US" dirty="0">
              <a:solidFill>
                <a:schemeClr val="accent4">
                  <a:lumMod val="10000"/>
                </a:schemeClr>
              </a:solidFill>
            </a:endParaRPr>
          </a:p>
          <a:p>
            <a:pPr>
              <a:spcBef>
                <a:spcPts val="1200"/>
              </a:spcBef>
            </a:pPr>
            <a:r>
              <a:rPr lang="en-US" dirty="0" smtClean="0"/>
              <a:t>Cassie Elrod</a:t>
            </a:r>
            <a:r>
              <a:rPr lang="en-US" dirty="0" smtClean="0">
                <a:solidFill>
                  <a:schemeClr val="accent4">
                    <a:lumMod val="10000"/>
                  </a:schemeClr>
                </a:solidFill>
              </a:rPr>
              <a:t>, Business and Information Technology</a:t>
            </a:r>
            <a:endParaRPr lang="en-US" dirty="0">
              <a:solidFill>
                <a:schemeClr val="accent4">
                  <a:lumMod val="10000"/>
                </a:schemeClr>
              </a:solidFill>
            </a:endParaRPr>
          </a:p>
          <a:p>
            <a:pPr>
              <a:spcBef>
                <a:spcPts val="1200"/>
              </a:spcBef>
            </a:pPr>
            <a:r>
              <a:rPr lang="en-US" dirty="0" smtClean="0"/>
              <a:t>Matt Insall</a:t>
            </a:r>
            <a:r>
              <a:rPr lang="en-US" dirty="0" smtClean="0">
                <a:solidFill>
                  <a:schemeClr val="accent4">
                    <a:lumMod val="10000"/>
                  </a:schemeClr>
                </a:solidFill>
              </a:rPr>
              <a:t>, Mathematics and Statistics</a:t>
            </a:r>
          </a:p>
          <a:p>
            <a:pPr>
              <a:spcBef>
                <a:spcPts val="1200"/>
              </a:spcBef>
            </a:pPr>
            <a:r>
              <a:rPr lang="en-US" dirty="0"/>
              <a:t>Jonathan Kimball</a:t>
            </a:r>
            <a:r>
              <a:rPr lang="en-US" dirty="0">
                <a:solidFill>
                  <a:schemeClr val="accent4">
                    <a:lumMod val="10000"/>
                  </a:schemeClr>
                </a:solidFill>
              </a:rPr>
              <a:t>, Electrical and Computer </a:t>
            </a:r>
            <a:r>
              <a:rPr lang="en-US" dirty="0" smtClean="0">
                <a:solidFill>
                  <a:schemeClr val="accent4">
                    <a:lumMod val="10000"/>
                  </a:schemeClr>
                </a:solidFill>
              </a:rPr>
              <a:t>Engineering</a:t>
            </a:r>
            <a:endParaRPr lang="en-US" dirty="0">
              <a:solidFill>
                <a:schemeClr val="accent4">
                  <a:lumMod val="10000"/>
                </a:schemeClr>
              </a:solidFill>
            </a:endParaRPr>
          </a:p>
          <a:p>
            <a:pPr>
              <a:spcBef>
                <a:spcPts val="1200"/>
              </a:spcBef>
            </a:pPr>
            <a:r>
              <a:rPr lang="en-US" dirty="0" smtClean="0"/>
              <a:t>Jianmin Wang</a:t>
            </a:r>
            <a:r>
              <a:rPr lang="en-US" dirty="0" smtClean="0">
                <a:solidFill>
                  <a:schemeClr val="accent4">
                    <a:lumMod val="10000"/>
                  </a:schemeClr>
                </a:solidFill>
              </a:rPr>
              <a:t>, Civil, Architectural, and Environmental Engineering</a:t>
            </a:r>
            <a:endParaRPr lang="en-US" dirty="0">
              <a:solidFill>
                <a:schemeClr val="accent4">
                  <a:lumMod val="10000"/>
                </a:schemeClr>
              </a:solidFill>
            </a:endParaRPr>
          </a:p>
          <a:p>
            <a:pPr marL="0" indent="0">
              <a:buNone/>
            </a:pPr>
            <a:r>
              <a:rPr lang="en-US" sz="2000" dirty="0">
                <a:solidFill>
                  <a:schemeClr val="accent4">
                    <a:lumMod val="10000"/>
                  </a:schemeClr>
                </a:solidFill>
              </a:rPr>
              <a:t>			</a:t>
            </a:r>
          </a:p>
          <a:p>
            <a:pPr marL="0" indent="0">
              <a:buNone/>
            </a:pPr>
            <a:endParaRPr lang="en-US" sz="2000" dirty="0">
              <a:solidFill>
                <a:schemeClr val="accent4">
                  <a:lumMod val="10000"/>
                </a:schemeClr>
              </a:solidFill>
            </a:endParaRPr>
          </a:p>
        </p:txBody>
      </p:sp>
      <p:sp>
        <p:nvSpPr>
          <p:cNvPr id="3" name="Text Placeholder 2"/>
          <p:cNvSpPr>
            <a:spLocks noGrp="1"/>
          </p:cNvSpPr>
          <p:nvPr>
            <p:ph type="body" sz="quarter" idx="13"/>
          </p:nvPr>
        </p:nvSpPr>
        <p:spPr>
          <a:xfrm>
            <a:off x="510790" y="1790003"/>
            <a:ext cx="8184662" cy="547564"/>
          </a:xfrm>
        </p:spPr>
        <p:txBody>
          <a:bodyPr/>
          <a:lstStyle/>
          <a:p>
            <a:r>
              <a:rPr lang="en-US" dirty="0" smtClean="0"/>
              <a:t>Nominees (listed alphabetically)</a:t>
            </a:r>
            <a:endParaRPr lang="en-US" dirty="0"/>
          </a:p>
        </p:txBody>
      </p:sp>
    </p:spTree>
    <p:extLst>
      <p:ext uri="{BB962C8B-B14F-4D97-AF65-F5344CB8AC3E}">
        <p14:creationId xmlns:p14="http://schemas.microsoft.com/office/powerpoint/2010/main" val="96727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C</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Effective Teaching</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D. </a:t>
            </a:r>
            <a:r>
              <a:rPr lang="en-US" sz="3600" dirty="0" err="1" smtClean="0">
                <a:solidFill>
                  <a:srgbClr val="003B49"/>
                </a:solidFill>
                <a:latin typeface="Orgon Slab" panose="02000503000000020004" pitchFamily="50" charset="0"/>
              </a:rPr>
              <a:t>Oerther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27</a:t>
            </a:fld>
            <a:endParaRPr lang="en-US" sz="900" dirty="0"/>
          </a:p>
        </p:txBody>
      </p:sp>
    </p:spTree>
    <p:extLst>
      <p:ext uri="{BB962C8B-B14F-4D97-AF65-F5344CB8AC3E}">
        <p14:creationId xmlns:p14="http://schemas.microsoft.com/office/powerpoint/2010/main" val="343733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Update on Activities of the Committee on Effective Teaching</a:t>
            </a:r>
            <a:endParaRPr lang="en-US" dirty="0"/>
          </a:p>
        </p:txBody>
      </p:sp>
      <p:sp>
        <p:nvSpPr>
          <p:cNvPr id="3" name="Subtitle 2"/>
          <p:cNvSpPr>
            <a:spLocks noGrp="1"/>
          </p:cNvSpPr>
          <p:nvPr>
            <p:ph type="subTitle" idx="1"/>
          </p:nvPr>
        </p:nvSpPr>
        <p:spPr/>
        <p:txBody>
          <a:bodyPr/>
          <a:lstStyle/>
          <a:p>
            <a:r>
              <a:rPr lang="en-US" dirty="0" smtClean="0"/>
              <a:t>Dan Oerther, Chair, CET</a:t>
            </a:r>
          </a:p>
          <a:p>
            <a:r>
              <a:rPr lang="en-US" dirty="0" smtClean="0"/>
              <a:t>20 February 2020</a:t>
            </a:r>
          </a:p>
          <a:p>
            <a:r>
              <a:rPr lang="en-US" dirty="0" smtClean="0"/>
              <a:t>Faculty Senate</a:t>
            </a:r>
            <a:endParaRPr lang="en-US" dirty="0"/>
          </a:p>
        </p:txBody>
      </p:sp>
    </p:spTree>
    <p:extLst>
      <p:ext uri="{BB962C8B-B14F-4D97-AF65-F5344CB8AC3E}">
        <p14:creationId xmlns:p14="http://schemas.microsoft.com/office/powerpoint/2010/main" val="108313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a:t>
            </a:r>
            <a:r>
              <a:rPr lang="en-US" dirty="0" smtClean="0"/>
              <a:t> definition of effective teaching</a:t>
            </a:r>
            <a:endParaRPr lang="en-US" dirty="0"/>
          </a:p>
        </p:txBody>
      </p:sp>
      <p:sp>
        <p:nvSpPr>
          <p:cNvPr id="3" name="Content Placeholder 2"/>
          <p:cNvSpPr>
            <a:spLocks noGrp="1"/>
          </p:cNvSpPr>
          <p:nvPr>
            <p:ph idx="1"/>
          </p:nvPr>
        </p:nvSpPr>
        <p:spPr/>
        <p:txBody>
          <a:bodyPr/>
          <a:lstStyle/>
          <a:p>
            <a:r>
              <a:rPr lang="en-US" b="1" dirty="0" smtClean="0"/>
              <a:t>The CET defines effective teaching at Missouri S&amp;T as locally optimized instruction – sensitive to students, leveraging faculty expertise, and supported by institutional resources – which achieves measured improvements in the knowledge, skills, and attitudes of students.</a:t>
            </a:r>
            <a:endParaRPr lang="en-US" b="1" dirty="0"/>
          </a:p>
        </p:txBody>
      </p:sp>
    </p:spTree>
    <p:extLst>
      <p:ext uri="{BB962C8B-B14F-4D97-AF65-F5344CB8AC3E}">
        <p14:creationId xmlns:p14="http://schemas.microsoft.com/office/powerpoint/2010/main" val="352887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latin typeface="Orgon Slab" panose="02000503000000020004" pitchFamily="50" charset="0"/>
              </a:rPr>
              <a:t>Approval </a:t>
            </a:r>
            <a:r>
              <a:rPr lang="en-US" sz="3600" dirty="0">
                <a:latin typeface="Orgon Slab" panose="02000503000000020004" pitchFamily="50" charset="0"/>
              </a:rPr>
              <a:t>of </a:t>
            </a:r>
            <a:r>
              <a:rPr lang="en-US" sz="3600" dirty="0" smtClean="0">
                <a:latin typeface="Orgon Slab" panose="02000503000000020004" pitchFamily="50" charset="0"/>
              </a:rPr>
              <a:t>Minutes</a:t>
            </a:r>
          </a:p>
          <a:p>
            <a:pPr marL="1490663" indent="-576263" defTabSz="857250">
              <a:buNone/>
              <a:tabLst>
                <a:tab pos="1490663" algn="l"/>
              </a:tabLst>
            </a:pPr>
            <a:r>
              <a:rPr lang="en-US" sz="3600" dirty="0" smtClean="0">
                <a:solidFill>
                  <a:srgbClr val="000000"/>
                </a:solidFill>
                <a:latin typeface="Orgon Slab" panose="02000503000000020004" pitchFamily="50" charset="0"/>
              </a:rPr>
              <a:t>January 23, 2020</a:t>
            </a:r>
          </a:p>
          <a:p>
            <a:pPr marL="0" indent="0" defTabSz="857250">
              <a:buNone/>
            </a:pPr>
            <a:r>
              <a:rPr lang="en-US" sz="1800" dirty="0" smtClean="0">
                <a:solidFill>
                  <a:schemeClr val="accent4">
                    <a:lumMod val="10000"/>
                  </a:schemeClr>
                </a:solidFill>
              </a:rPr>
              <a:t> </a:t>
            </a: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b="1" dirty="0" smtClean="0"/>
              <a:t>baseline</a:t>
            </a:r>
            <a:r>
              <a:rPr lang="en-US" dirty="0" smtClean="0"/>
              <a:t> of effective teaching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current baseline of measurements of effective teaching at Missouri S&amp;T includes </a:t>
            </a:r>
            <a:r>
              <a:rPr lang="en-US" b="1" dirty="0" smtClean="0"/>
              <a:t>historical scores of end-of-semester questionnaires administered in an anonymous, online format</a:t>
            </a:r>
            <a:r>
              <a:rPr lang="en-US" dirty="0" smtClean="0"/>
              <a:t>. </a:t>
            </a:r>
          </a:p>
          <a:p>
            <a:r>
              <a:rPr lang="en-US" dirty="0" smtClean="0"/>
              <a:t>Although a minimum of 11 common questions is included in every assessment, Departments and the campus use the result from a single question to document “effective teaching”. This score is known as the “CET Score”, and it is reported as the mean result of student response to the question, “Rate the overall teaching effectiveness of this instructor.” </a:t>
            </a:r>
          </a:p>
          <a:p>
            <a:r>
              <a:rPr lang="en-US" dirty="0" smtClean="0"/>
              <a:t>A </a:t>
            </a:r>
            <a:r>
              <a:rPr lang="en-US" dirty="0" err="1" smtClean="0"/>
              <a:t>Likert</a:t>
            </a:r>
            <a:r>
              <a:rPr lang="en-US" dirty="0" smtClean="0"/>
              <a:t>-scale is used with a range from 0 (Poor/Strongly Disagree) to 4 (Excellent/Strongly Agree). </a:t>
            </a:r>
          </a:p>
          <a:p>
            <a:r>
              <a:rPr lang="en-US" b="1" dirty="0" smtClean="0"/>
              <a:t>Scores below “2.0” are generally considered “concerning”, while scores in the range of “3.5” are generally considered worthy of “recognition”.</a:t>
            </a:r>
            <a:endParaRPr lang="en-US" b="1" dirty="0"/>
          </a:p>
        </p:txBody>
      </p:sp>
    </p:spTree>
    <p:extLst>
      <p:ext uri="{BB962C8B-B14F-4D97-AF65-F5344CB8AC3E}">
        <p14:creationId xmlns:p14="http://schemas.microsoft.com/office/powerpoint/2010/main" val="19190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to </a:t>
            </a:r>
            <a:r>
              <a:rPr lang="en-US" b="1" dirty="0" smtClean="0"/>
              <a:t>improve</a:t>
            </a:r>
            <a:r>
              <a:rPr lang="en-US" dirty="0" smtClean="0"/>
              <a:t> effective teaching </a:t>
            </a:r>
            <a:r>
              <a:rPr lang="mr-IN" dirty="0" smtClean="0"/>
              <a:t>–</a:t>
            </a:r>
            <a:r>
              <a:rPr lang="en-US" dirty="0" smtClean="0"/>
              <a:t> item </a:t>
            </a:r>
            <a:r>
              <a:rPr lang="en-US" b="1" dirty="0" smtClean="0"/>
              <a:t>1</a:t>
            </a:r>
            <a:r>
              <a:rPr lang="en-US" dirty="0" smtClean="0"/>
              <a:t> of 3</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The current end-of-semester instrument, delivered in an online format, and completed anonymously by students outside of class time must be substantially modified as follows:</a:t>
            </a:r>
          </a:p>
          <a:p>
            <a:pPr lvl="1"/>
            <a:r>
              <a:rPr lang="en-US" dirty="0"/>
              <a:t>The instrument should be </a:t>
            </a:r>
            <a:r>
              <a:rPr lang="en-US" b="1" dirty="0"/>
              <a:t>updated with new campus-wide questions to objectively assess the four attributes of effective teaching</a:t>
            </a:r>
            <a:r>
              <a:rPr lang="en-US" dirty="0"/>
              <a:t>, including: </a:t>
            </a:r>
            <a:endParaRPr lang="en-US" dirty="0" smtClean="0"/>
          </a:p>
          <a:p>
            <a:pPr lvl="2"/>
            <a:r>
              <a:rPr lang="en-US" b="1" dirty="0" smtClean="0"/>
              <a:t>1</a:t>
            </a:r>
            <a:r>
              <a:rPr lang="en-US" b="1" dirty="0"/>
              <a:t>) up-to-date content; </a:t>
            </a:r>
            <a:endParaRPr lang="en-US" b="1" dirty="0" smtClean="0"/>
          </a:p>
          <a:p>
            <a:pPr lvl="2"/>
            <a:r>
              <a:rPr lang="en-US" b="1" dirty="0" smtClean="0"/>
              <a:t>2</a:t>
            </a:r>
            <a:r>
              <a:rPr lang="en-US" b="1" dirty="0"/>
              <a:t>) an intentional approach to pedagogy; </a:t>
            </a:r>
            <a:endParaRPr lang="en-US" b="1" dirty="0" smtClean="0"/>
          </a:p>
          <a:p>
            <a:pPr lvl="2"/>
            <a:r>
              <a:rPr lang="en-US" b="1" dirty="0" smtClean="0"/>
              <a:t>3</a:t>
            </a:r>
            <a:r>
              <a:rPr lang="en-US" b="1" dirty="0"/>
              <a:t>) clarity of assignments, schedule, due dates, and grading criteria; and </a:t>
            </a:r>
            <a:endParaRPr lang="en-US" b="1" dirty="0" smtClean="0"/>
          </a:p>
          <a:p>
            <a:pPr lvl="2"/>
            <a:r>
              <a:rPr lang="en-US" b="1" dirty="0" smtClean="0"/>
              <a:t>4</a:t>
            </a:r>
            <a:r>
              <a:rPr lang="en-US" b="1" dirty="0"/>
              <a:t>) outcomes-based instruction</a:t>
            </a:r>
          </a:p>
          <a:p>
            <a:pPr lvl="1"/>
            <a:r>
              <a:rPr lang="en-US" dirty="0"/>
              <a:t>The </a:t>
            </a:r>
            <a:r>
              <a:rPr lang="en-US" b="1" dirty="0"/>
              <a:t>new instrument should be deployed twice</a:t>
            </a:r>
            <a:r>
              <a:rPr lang="en-US" dirty="0"/>
              <a:t> – at mid-semester and at the end-of-semester – providing an opportunity for real-time improvement of teaching during the semester as well as long-term measurement of instructor performance</a:t>
            </a:r>
          </a:p>
          <a:p>
            <a:pPr lvl="1"/>
            <a:r>
              <a:rPr lang="en-US" dirty="0"/>
              <a:t>The new instrument should continue to be delivered in an online format, continue to be completed anonymously, but be </a:t>
            </a:r>
            <a:r>
              <a:rPr lang="en-US" b="1" dirty="0"/>
              <a:t>scheduled to be completed during class time</a:t>
            </a:r>
            <a:r>
              <a:rPr lang="en-US" dirty="0"/>
              <a:t> – when the instructor leaves the room – to increase student participation</a:t>
            </a:r>
          </a:p>
          <a:p>
            <a:pPr lvl="1"/>
            <a:r>
              <a:rPr lang="en-US" b="1" dirty="0"/>
              <a:t>Students should participate in and be informed of these changes to achieve buy-in and active participation by students in measurement of effective teaching</a:t>
            </a:r>
            <a:r>
              <a:rPr lang="en-US" dirty="0"/>
              <a:t> (i.e., students must know that their input is valued and that improvements in teaching will be adopted based upon student input)</a:t>
            </a:r>
          </a:p>
          <a:p>
            <a:endParaRPr lang="en-US" dirty="0"/>
          </a:p>
        </p:txBody>
      </p:sp>
    </p:spTree>
    <p:extLst>
      <p:ext uri="{BB962C8B-B14F-4D97-AF65-F5344CB8AC3E}">
        <p14:creationId xmlns:p14="http://schemas.microsoft.com/office/powerpoint/2010/main" val="314041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to </a:t>
            </a:r>
            <a:r>
              <a:rPr lang="en-US" b="1" dirty="0" smtClean="0"/>
              <a:t>improve</a:t>
            </a:r>
            <a:r>
              <a:rPr lang="en-US" dirty="0" smtClean="0"/>
              <a:t> effective teaching </a:t>
            </a:r>
            <a:r>
              <a:rPr lang="mr-IN" dirty="0" smtClean="0"/>
              <a:t>–</a:t>
            </a:r>
            <a:r>
              <a:rPr lang="en-US" dirty="0" smtClean="0"/>
              <a:t> item </a:t>
            </a:r>
            <a:r>
              <a:rPr lang="en-US" b="1" dirty="0" smtClean="0"/>
              <a:t>2</a:t>
            </a:r>
            <a:r>
              <a:rPr lang="en-US" dirty="0" smtClean="0"/>
              <a:t> of 3</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To assess effective teaching using multiple measurement instruments, all Departments should be </a:t>
            </a:r>
            <a:r>
              <a:rPr lang="en-US" b="1" dirty="0"/>
              <a:t>encouraged to adopt one or more of the peer observation instruments listed in the 2018 Intercampus Faculty Council report </a:t>
            </a:r>
            <a:r>
              <a:rPr lang="en-US" dirty="0"/>
              <a:t>(or an equivalent). </a:t>
            </a:r>
            <a:endParaRPr lang="en-US" dirty="0" smtClean="0"/>
          </a:p>
          <a:p>
            <a:pPr lvl="0"/>
            <a:r>
              <a:rPr lang="en-US" dirty="0" smtClean="0"/>
              <a:t>This </a:t>
            </a:r>
            <a:r>
              <a:rPr lang="en-US" dirty="0"/>
              <a:t>Department action should be incentivized by </a:t>
            </a:r>
            <a:r>
              <a:rPr lang="en-US" b="1" dirty="0"/>
              <a:t>excluding faculty who have not received an annual peer teaching effectiveness observations from participating in faculty teaching recognition programs </a:t>
            </a:r>
            <a:r>
              <a:rPr lang="en-US" dirty="0"/>
              <a:t>at Missouri S&amp;T (i.e., at a minimum for faculty teaching awards).</a:t>
            </a:r>
          </a:p>
        </p:txBody>
      </p:sp>
    </p:spTree>
    <p:extLst>
      <p:ext uri="{BB962C8B-B14F-4D97-AF65-F5344CB8AC3E}">
        <p14:creationId xmlns:p14="http://schemas.microsoft.com/office/powerpoint/2010/main" val="123600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to </a:t>
            </a:r>
            <a:r>
              <a:rPr lang="en-US" b="1" dirty="0" smtClean="0"/>
              <a:t>improve</a:t>
            </a:r>
            <a:r>
              <a:rPr lang="en-US" dirty="0" smtClean="0"/>
              <a:t> effective teaching </a:t>
            </a:r>
            <a:r>
              <a:rPr lang="mr-IN" dirty="0" smtClean="0"/>
              <a:t>–</a:t>
            </a:r>
            <a:r>
              <a:rPr lang="en-US" dirty="0" smtClean="0"/>
              <a:t> item </a:t>
            </a:r>
            <a:r>
              <a:rPr lang="en-US" b="1" dirty="0" smtClean="0"/>
              <a:t>3</a:t>
            </a:r>
            <a:r>
              <a:rPr lang="en-US" dirty="0" smtClean="0"/>
              <a:t> of 3</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To provide a clear signal of appropriate institutional support for effective teaching, the current three-legged stool of faculty workload – research, teaching, and service – should be clarified as – scholarship, instruction, and service. </a:t>
            </a:r>
            <a:endParaRPr lang="en-US" dirty="0" smtClean="0"/>
          </a:p>
          <a:p>
            <a:pPr lvl="0"/>
            <a:r>
              <a:rPr lang="en-US" dirty="0" smtClean="0"/>
              <a:t>The </a:t>
            </a:r>
            <a:r>
              <a:rPr lang="en-US" dirty="0"/>
              <a:t>investment of </a:t>
            </a:r>
            <a:r>
              <a:rPr lang="en-US" b="1" dirty="0"/>
              <a:t>scholarly efforts at improving teaching and learning (i.e., scholarship of teaching and learning) must be recognized as valuable in decisions of appointment, reappointment, tenure, and promotion </a:t>
            </a:r>
            <a:r>
              <a:rPr lang="en-US" dirty="0"/>
              <a:t>(i.e., as research). </a:t>
            </a:r>
            <a:endParaRPr lang="en-US" dirty="0" smtClean="0"/>
          </a:p>
          <a:p>
            <a:pPr lvl="0"/>
            <a:r>
              <a:rPr lang="en-US" dirty="0" smtClean="0"/>
              <a:t>The </a:t>
            </a:r>
            <a:r>
              <a:rPr lang="en-US" dirty="0"/>
              <a:t>rigor of external, (inter)national peer reviewed is a hallmark of traditional discovery scholarship (i.e., securing a competitive NSF grant and authoring a peer-reviewed article in the archival literature), and should be the pursuit of faculty who conduct research in the scholarship of teaching and learning. </a:t>
            </a:r>
            <a:endParaRPr lang="en-US" dirty="0" smtClean="0"/>
          </a:p>
          <a:p>
            <a:pPr lvl="0"/>
            <a:r>
              <a:rPr lang="en-US" dirty="0" smtClean="0"/>
              <a:t>To </a:t>
            </a:r>
            <a:r>
              <a:rPr lang="en-US" dirty="0"/>
              <a:t>further the goals of better teaching, the investment of </a:t>
            </a:r>
            <a:r>
              <a:rPr lang="en-US" b="1" dirty="0"/>
              <a:t>institutional support of traditional discovery research (i.e., course-load reduction and proportionately larger share of the annual raise pool) also should be the reward provided to the rigorous pursuit of teaching excellence</a:t>
            </a:r>
            <a:r>
              <a:rPr lang="en-US" dirty="0"/>
              <a:t>.</a:t>
            </a:r>
          </a:p>
        </p:txBody>
      </p:sp>
    </p:spTree>
    <p:extLst>
      <p:ext uri="{BB962C8B-B14F-4D97-AF65-F5344CB8AC3E}">
        <p14:creationId xmlns:p14="http://schemas.microsoft.com/office/powerpoint/2010/main" val="274092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will improvement be achieved</a:t>
            </a:r>
            <a:r>
              <a:rPr lang="en-US" dirty="0" smtClean="0"/>
              <a:t>?</a:t>
            </a:r>
            <a:endParaRPr lang="en-US" dirty="0"/>
          </a:p>
        </p:txBody>
      </p:sp>
      <p:sp>
        <p:nvSpPr>
          <p:cNvPr id="3" name="Content Placeholder 2"/>
          <p:cNvSpPr>
            <a:spLocks noGrp="1"/>
          </p:cNvSpPr>
          <p:nvPr>
            <p:ph idx="1"/>
          </p:nvPr>
        </p:nvSpPr>
        <p:spPr/>
        <p:txBody>
          <a:bodyPr/>
          <a:lstStyle/>
          <a:p>
            <a:r>
              <a:rPr lang="en-US" dirty="0" smtClean="0"/>
              <a:t>Via actions of CET in partnership with CAFE and other stakeholders including Provost/Deans/Department Chairs as well as faculty, staff, and students</a:t>
            </a:r>
            <a:endParaRPr lang="en-US" dirty="0"/>
          </a:p>
        </p:txBody>
      </p:sp>
    </p:spTree>
    <p:extLst>
      <p:ext uri="{BB962C8B-B14F-4D97-AF65-F5344CB8AC3E}">
        <p14:creationId xmlns:p14="http://schemas.microsoft.com/office/powerpoint/2010/main" val="2074861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improvements be </a:t>
            </a:r>
            <a:r>
              <a:rPr lang="en-US" b="1" dirty="0" smtClean="0"/>
              <a:t>documented</a:t>
            </a:r>
            <a:r>
              <a:rPr lang="en-US" dirty="0" smtClean="0"/>
              <a:t>?</a:t>
            </a:r>
            <a:endParaRPr lang="en-US" dirty="0"/>
          </a:p>
        </p:txBody>
      </p:sp>
      <p:sp>
        <p:nvSpPr>
          <p:cNvPr id="3" name="Content Placeholder 2"/>
          <p:cNvSpPr>
            <a:spLocks noGrp="1"/>
          </p:cNvSpPr>
          <p:nvPr>
            <p:ph idx="1"/>
          </p:nvPr>
        </p:nvSpPr>
        <p:spPr/>
        <p:txBody>
          <a:bodyPr/>
          <a:lstStyle/>
          <a:p>
            <a:r>
              <a:rPr lang="en-US" b="1" dirty="0" smtClean="0"/>
              <a:t>Year over year reports of CET scores</a:t>
            </a:r>
            <a:endParaRPr lang="en-US" b="1" dirty="0"/>
          </a:p>
        </p:txBody>
      </p:sp>
    </p:spTree>
    <p:extLst>
      <p:ext uri="{BB962C8B-B14F-4D97-AF65-F5344CB8AC3E}">
        <p14:creationId xmlns:p14="http://schemas.microsoft.com/office/powerpoint/2010/main" val="3517893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200" dirty="0">
                <a:solidFill>
                  <a:srgbClr val="003B49"/>
                </a:solidFill>
                <a:latin typeface="Orgon Slab" panose="02000503000000020004" pitchFamily="50" charset="0"/>
              </a:rPr>
              <a:t>D</a:t>
            </a:r>
            <a:r>
              <a:rPr lang="en-US" sz="3200" dirty="0" smtClean="0">
                <a:solidFill>
                  <a:srgbClr val="003B49"/>
                </a:solidFill>
                <a:latin typeface="Orgon Slab" panose="02000503000000020004" pitchFamily="50" charset="0"/>
              </a:rPr>
              <a:t>.</a:t>
            </a:r>
            <a:r>
              <a:rPr lang="en-US" sz="32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Information 				   					Technology/Computing</a:t>
            </a:r>
            <a:endParaRPr lang="en-US" sz="4000" dirty="0">
              <a:solidFill>
                <a:srgbClr val="003B49"/>
              </a:solidFill>
              <a:latin typeface="Orgon Slab" panose="02000503000000020004" pitchFamily="50" charset="0"/>
            </a:endParaRPr>
          </a:p>
          <a:p>
            <a:pPr marL="0" indent="0" defTabSz="685800">
              <a:buNone/>
            </a:pPr>
            <a:r>
              <a:rPr lang="en-US" sz="40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J. </a:t>
            </a:r>
            <a:r>
              <a:rPr lang="en-US" sz="3600" dirty="0" err="1" smtClean="0">
                <a:solidFill>
                  <a:srgbClr val="003B49"/>
                </a:solidFill>
                <a:latin typeface="Orgon Slab" panose="02000503000000020004" pitchFamily="50" charset="0"/>
              </a:rPr>
              <a:t>Singler</a:t>
            </a:r>
            <a:endParaRPr lang="en-US" sz="3600" dirty="0" smtClean="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latin typeface="Orgon Slab" panose="02000503000000020004" pitchFamily="50" charset="0"/>
              </a:rPr>
              <a:t>-No Report</a:t>
            </a:r>
            <a:endParaRPr lang="en-US" sz="3600" dirty="0">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2429881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Tenure</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G</a:t>
            </a:r>
            <a:r>
              <a:rPr lang="en-US" sz="3600" dirty="0" smtClean="0">
                <a:solidFill>
                  <a:srgbClr val="003B49"/>
                </a:solidFill>
                <a:latin typeface="Orgon Slab" panose="02000503000000020004" pitchFamily="50" charset="0"/>
              </a:rPr>
              <a:t>. Cohen</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37</a:t>
            </a:fld>
            <a:endParaRPr lang="en-US" sz="900" dirty="0"/>
          </a:p>
        </p:txBody>
      </p:sp>
    </p:spTree>
    <p:extLst>
      <p:ext uri="{BB962C8B-B14F-4D97-AF65-F5344CB8AC3E}">
        <p14:creationId xmlns:p14="http://schemas.microsoft.com/office/powerpoint/2010/main" val="3376128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333" y="1312970"/>
            <a:ext cx="8790709" cy="4455066"/>
          </a:xfrm>
          <a:prstGeom prst="rect">
            <a:avLst/>
          </a:prstGeom>
        </p:spPr>
        <p:txBody>
          <a:bodyPr wrap="square">
            <a:spAutoFit/>
          </a:bodyPr>
          <a:lstStyle/>
          <a:p>
            <a:pPr marL="1371600" indent="342900"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ISSUE #2</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year or so ago the S&amp;T Faculty Senate approved the reduction of the number of appeals by a candidate from six to three, and the P&amp;T regulations document was then duly altered to reflect that change.  But an oversight occurred; the changes were made in one part of the document, but the last page still mentioned various appeals totaling six.  That of course had to be corrected.</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Associate Provost Daniel Forciniti contacted me about this issue, and although we discussed only the last page, he then noticed a few spots earlier in the document that required a slight revision.  The document with the changes that needed correcting was shared with the Tenure Policy Committee, after which a vote was taken (yes, no, abstain). Sixteen of the eighteen committee members voted, and the tally was:</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YES: 16</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 0</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ABSTAIN: 0</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overwhelming yes vote was due to all the recommended changes being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non-controversial.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749429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975" y="1320223"/>
            <a:ext cx="8584969" cy="4180375"/>
          </a:xfrm>
          <a:prstGeom prst="rect">
            <a:avLst/>
          </a:prstGeom>
        </p:spPr>
        <p:txBody>
          <a:bodyPr wrap="square">
            <a:spAutoFit/>
          </a:bodyPr>
          <a:lstStyle/>
          <a:p>
            <a:pPr algn="ct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TENURE POLICY COMMITTEE, ISSUE OF REDEFINING SCHOLARSHIP</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BASED ON PLAN OF WORCESTER POLYTECHNIC INSTITUTE </a:t>
            </a:r>
            <a:endPar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Report by Jerry Cohen</a:t>
            </a:r>
          </a:p>
          <a:p>
            <a:pPr algn="ct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December 16, 2019</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Tenure Policy Committee recently voted on the following motion:</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“Should our campus broaden the definition of scholarship according to the plan instituted by Worcester Polytechnic Institute?”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Seventeen of the 19 committee members have voted, and the tally is:</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YES: 0</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  17</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ABSTAIN: 0</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Here now is background to that development.</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9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a:t>
            </a:r>
            <a:r>
              <a:rPr lang="en-US" sz="2800" dirty="0">
                <a:solidFill>
                  <a:srgbClr val="003B49"/>
                </a:solidFill>
                <a:latin typeface="Orgon Slab" panose="02000503000000020004" pitchFamily="50" charset="0"/>
              </a:rPr>
              <a:t>.	Staff </a:t>
            </a:r>
            <a:r>
              <a:rPr lang="en-US" sz="2800" dirty="0" smtClean="0">
                <a:solidFill>
                  <a:srgbClr val="003B49"/>
                </a:solidFill>
                <a:latin typeface="Orgon Slab" panose="02000503000000020004" pitchFamily="50" charset="0"/>
              </a:rPr>
              <a:t>Council, B. Spencer</a:t>
            </a:r>
          </a:p>
          <a:p>
            <a:pPr marL="858838" lvl="1" indent="-858838" defTabSz="857250">
              <a:buNone/>
              <a:tabLst>
                <a:tab pos="1716088" algn="l"/>
              </a:tabLst>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857250">
              <a:buNone/>
              <a:tabLst>
                <a:tab pos="1716088" algn="l"/>
              </a:tabLst>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4</a:t>
            </a:fld>
            <a:endParaRPr lang="en-US" dirty="0"/>
          </a:p>
        </p:txBody>
      </p:sp>
    </p:spTree>
    <p:extLst>
      <p:ext uri="{BB962C8B-B14F-4D97-AF65-F5344CB8AC3E}">
        <p14:creationId xmlns:p14="http://schemas.microsoft.com/office/powerpoint/2010/main" val="3849418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246" y="1536175"/>
            <a:ext cx="8354291" cy="3914918"/>
          </a:xfrm>
          <a:prstGeom prst="rect">
            <a:avLst/>
          </a:prstGeom>
        </p:spPr>
        <p:txBody>
          <a:bodyPr wrap="square">
            <a:spAutoFit/>
          </a:bodyPr>
          <a:lstStyle/>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PROVOST’S REQUEST TO THE COMMITTEE</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Nov. 21, 2019 Provost Stephen Roberts requested the Tenure Policy Committee to consider the suggestions in a May 2019 article about Worcester Polytechnic Institute and its new policy on promotion to full professor; of particular interest is WPI’s broadening of what is considered scholarship:</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“Dear Tenure Policy Committee</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Below is a CHE article about some recent changes in the promotion standards at WPI. Is it possible that our faculty might be inclined to consider a similar, more holistic interpretation of scholarship that would create a wider (but just as steep) pathway to promotion? I’ve shared the link and posed the same question to the Faculty Senate officers, as well as the CAFÉ steering committee. I am not advocating for any particular outcome, but hoping that our colleagues might be willing to have a conversation about widening the path to promotion by a broader vision of the forms of scholarship.</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lnSpc>
                <a:spcPct val="115000"/>
              </a:lnSpc>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Steve”</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02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261" y="1536174"/>
            <a:ext cx="8378687" cy="4247317"/>
          </a:xfrm>
          <a:prstGeom prst="rect">
            <a:avLst/>
          </a:prstGeom>
        </p:spPr>
        <p:txBody>
          <a:bodyPr wrap="square">
            <a:spAutoFit/>
          </a:bodyPr>
          <a:lstStyle/>
          <a:p>
            <a:pPr defTabSz="685800"/>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TWO SEPARATE ISSUES</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 beginning of the WPI article says: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indent="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“About one-third of associate professors at research institutions are unclear about their departments’ performance standards for promotion to full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professor. The same share are unclear about promotion criteria and timelines -- when should they apply?</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“One-third of these associate professors are unclear as to whether or not they’ll be promoted. And one-quarter haven’t received feedback as to their progress toward full professor one way or another.”</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We deal here with two separate issues:</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need to clarify what the standards of promotion are and what progress each faculty is making toward that goal. This should not be difficult. Each department has already prepared guidelines for tenure and promotion, and clarification should be part of the annual review. As part of that review, the chair could, if necessary, seek advice from the department’s </a:t>
            </a:r>
            <a:r>
              <a:rPr lang="en-US" sz="135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p&amp;t</a:t>
            </a:r>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committee.</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need to consider whether the campus’ guidelines of what is acceptable/persuasive scholarship for promotion should be broadened.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3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This is the issue of importance for our committee now.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127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03" y="1135062"/>
            <a:ext cx="8751404" cy="4605107"/>
          </a:xfrm>
          <a:prstGeom prst="rect">
            <a:avLst/>
          </a:prstGeom>
        </p:spPr>
        <p:txBody>
          <a:bodyPr wrap="square">
            <a:spAutoFit/>
          </a:bodyPr>
          <a:lstStyle/>
          <a:p>
            <a:pPr marL="342900" defTabSz="685800"/>
            <a:r>
              <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WPI ARTICLE: “MULTIPLE SCHOLARSHIPS”</a:t>
            </a:r>
          </a:p>
          <a:p>
            <a:pPr marL="342900" defTabSz="685800"/>
            <a:endParaRPr 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srgbClr val="000000"/>
                </a:solidFill>
                <a:latin typeface="Times New Roman" panose="02020603050405020304" pitchFamily="18" charset="0"/>
                <a:ea typeface="Times New Roman" panose="02020603050405020304" pitchFamily="18" charset="0"/>
              </a:rPr>
              <a:t>Under the heading “Multiple Scholarships” the WPI article writes: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“So faculty members at the institute got to work to defog the promotion process and, in so doing, improve it. In the end, they decided it was all about scholarship -- defined five different ways. This is not just a synonym for traditional research. Each definition is a criterion for promotion to full professor, and professors who excel in some areas but not in others already have succeeded.</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discovery -- creation of new knowledge, demonstrated in publications and presentations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integration -- interpretation and analysis of existing knowledge</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application and practice -- application of knowledge to address important individual, institutional and societal problems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teaching and learning -- development and improvement of pedagogical practices that are shared with others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engagement -- collaborative partnerships with communities for the mutually beneficial exchange of knowledge and resources.”</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4152686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539" y="1027880"/>
            <a:ext cx="8661953" cy="5030608"/>
          </a:xfrm>
          <a:prstGeom prst="rect">
            <a:avLst/>
          </a:prstGeom>
        </p:spPr>
        <p:txBody>
          <a:bodyPr wrap="square">
            <a:spAutoFit/>
          </a:bodyPr>
          <a:lstStyle/>
          <a:p>
            <a:pPr marL="142875" defTabSz="685800"/>
            <a:r>
              <a:rPr lang="en-US" sz="1350" dirty="0">
                <a:solidFill>
                  <a:srgbClr val="000000"/>
                </a:solidFill>
                <a:latin typeface="Times New Roman" panose="02020603050405020304" pitchFamily="18" charset="0"/>
                <a:ea typeface="Times New Roman" panose="02020603050405020304" pitchFamily="18" charset="0"/>
              </a:rPr>
              <a:t>A LOOK AT UM’S COLLECTED RULES AND REGULATIONS</a:t>
            </a:r>
            <a:br>
              <a:rPr lang="en-US" sz="1350" dirty="0">
                <a:solidFill>
                  <a:srgbClr val="000000"/>
                </a:solidFill>
                <a:latin typeface="Times New Roman" panose="02020603050405020304" pitchFamily="18" charset="0"/>
                <a:ea typeface="Times New Roman" panose="02020603050405020304" pitchFamily="18" charset="0"/>
              </a:rPr>
            </a:br>
            <a:endParaRPr lang="en-US" sz="1200" dirty="0">
              <a:solidFill>
                <a:prstClr val="black"/>
              </a:solidFill>
              <a:latin typeface="Times New Roman" panose="02020603050405020304" pitchFamily="18" charset="0"/>
              <a:ea typeface="Times New Roman" panose="02020603050405020304" pitchFamily="18" charset="0"/>
            </a:endParaRPr>
          </a:p>
          <a:p>
            <a:pPr defTabSz="685800"/>
            <a:r>
              <a:rPr lang="en-US" sz="1350" dirty="0">
                <a:solidFill>
                  <a:srgbClr val="000000"/>
                </a:solidFill>
                <a:latin typeface="Times New Roman" panose="02020603050405020304" pitchFamily="18" charset="0"/>
                <a:ea typeface="Times New Roman" panose="02020603050405020304" pitchFamily="18" charset="0"/>
              </a:rPr>
              <a:t>The above categories clearly all have value but do they also qualify as what is generally regarded as research/scholarship?  Note the following in the CRR:</a:t>
            </a:r>
            <a:endParaRPr lang="en-US" sz="1200" dirty="0">
              <a:solidFill>
                <a:prstClr val="black"/>
              </a:solidFill>
              <a:latin typeface="Times New Roman" panose="02020603050405020304" pitchFamily="18" charset="0"/>
              <a:ea typeface="Times New Roman" panose="02020603050405020304" pitchFamily="18" charset="0"/>
            </a:endParaRPr>
          </a:p>
          <a:p>
            <a:pPr defTabSz="685800">
              <a:lnSpc>
                <a:spcPct val="115000"/>
              </a:lnSpc>
              <a:spcAft>
                <a:spcPts val="750"/>
              </a:spcAft>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https://www.umsystem.edu/ums/rules/collected_rules/personnel/ch320/320.035_policy_and_procedures_for_promotion_and_tenure</a:t>
            </a: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57213" lvl="1" indent="-214313" defTabSz="685800">
              <a:lnSpc>
                <a:spcPct val="115000"/>
              </a:lnSpc>
              <a:spcAft>
                <a:spcPts val="750"/>
              </a:spcAft>
              <a:buFont typeface="+mj-lt"/>
              <a:buAutoNum type="arabicPeriod" startAt="35"/>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Policy and Procedures for Promotion and Tenure. B.2.d. and f.</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57250" lvl="2" indent="-171450" defTabSz="685800">
              <a:lnSpc>
                <a:spcPct val="115000"/>
              </a:lnSpc>
              <a:spcAft>
                <a:spcPts val="750"/>
              </a:spcAft>
              <a:buFont typeface="+mj-lt"/>
              <a:buAutoNum type="arabicPeriod"/>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Role of Service—Opportunities for service contributions abound and can take many forms. Service may occur within a discipline, through national, regional, and state organizations, or in the community at large; it may also occur in an administrative unit, such as the home department, school, or college, or on the campus. However, an uncritical list of such activities provides little support for the recommendations. A case should be made for the impact and quality of the individual’s contributions. There should be evidence that the individual’s efforts and judgment are held in high regard. Evidence of unusual service contributions, however, cannot by itself be sufficient grounds for a recommendation for promotion and/or tenure. It must be supported by significant additional evidence of contributions in teaching and research.</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57250" lvl="2" indent="-171450" defTabSz="685800">
              <a:lnSpc>
                <a:spcPct val="115000"/>
              </a:lnSpc>
              <a:spcAft>
                <a:spcPts val="750"/>
              </a:spcAft>
              <a:buFont typeface="+mj-lt"/>
              <a:buAutoNum type="arabicPeriod"/>
            </a:pPr>
            <a:r>
              <a:rPr lang="en-US" sz="13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Promotion to Professor—A person recommended for promotion to the rank of professor should have significant accomplishments, especially in the area of research and scholarly activity, beyond those justifying the rank of associate professor. Years of service alone do not justify advancement. Rather, sustained contributions during a career to research, scholarship, and teaching are necessary. A person to be considered for promotion to professor should be a scholar who has achieved national distinction.</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54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31" y="1111492"/>
            <a:ext cx="8408504" cy="4524315"/>
          </a:xfrm>
          <a:prstGeom prst="rect">
            <a:avLst/>
          </a:prstGeom>
        </p:spPr>
        <p:txBody>
          <a:bodyPr wrap="square">
            <a:spAutoFit/>
          </a:bodyPr>
          <a:lstStyle/>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Now, WPI’s first category (Scholarship of discovery) is unambiguously acceptable, and category 2 (Scholarship of integration) is likely also acceptable. But problems seem to arise with categories 3 (Scholarship of application and practice) and 5 (Scholarship of engagement). These two categories look like service; and note CRR B.2.d: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“…Evidence of unusual service contributions, however, cannot by itself be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sufficient grounds for a recommendation for promotion and/or tenure. It must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be supported by significant additional evidence of contributions in teaching and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research.”</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B.2.f seems to be emphasizing scholarly achievement in its traditional sense, i.e., by scholarly research:</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person recommended for promotion to the rank of professor should have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significant accomplishments, especially in the area of research and scholarly </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activity…”</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628901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429"/>
            <a:ext cx="8602317" cy="4685898"/>
          </a:xfrm>
          <a:prstGeom prst="rect">
            <a:avLst/>
          </a:prstGeom>
        </p:spPr>
        <p:txBody>
          <a:bodyPr wrap="square">
            <a:spAutoFit/>
          </a:bodyPr>
          <a:lstStyle/>
          <a:p>
            <a:pPr marL="342900" defTabSz="68580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WPI ARTICLE: “MULTIPLE SCHOLARSHIPS”</a:t>
            </a: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dirty="0">
                <a:solidFill>
                  <a:srgbClr val="000000"/>
                </a:solidFill>
                <a:latin typeface="Times New Roman" panose="02020603050405020304" pitchFamily="18" charset="0"/>
                <a:ea typeface="Times New Roman" panose="02020603050405020304" pitchFamily="18" charset="0"/>
              </a:rPr>
              <a:t>Under the heading “Multiple Scholarships” the WPI article writes: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“So faculty members at the institute got to work to defog the promotion process and, in so doing, improve it. In the end, they decided it was all about scholarship -- defined five different ways. This is not just a synonym for traditional research. Each definition is a criterion for promotion to full professor, and professors who excel in some areas but not in others already have succeeded.</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discovery -- creation of new knowledge, demonstrated in publications and presentations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integration -- interpretation and analysis of existing knowledge</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application and practice -- application of knowledge to address important individual, institutional and societal problems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teaching and learning -- development and improvement of pedagogical practices that are shared with others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dirty="0">
                <a:solidFill>
                  <a:srgbClr val="000000"/>
                </a:solidFill>
                <a:latin typeface="Times New Roman" panose="02020603050405020304" pitchFamily="18" charset="0"/>
                <a:ea typeface="Times New Roman" panose="02020603050405020304" pitchFamily="18" charset="0"/>
              </a:rPr>
              <a:t>  Scholarship of engagement -- collaborative partnerships with communities for the mutually beneficial exchange of knowledge and resources.”</a:t>
            </a:r>
            <a:endParaRPr lang="en-US" sz="1500" dirty="0">
              <a:solidFill>
                <a:prstClr val="black"/>
              </a:solidFill>
              <a:latin typeface="Times New Roman" panose="02020603050405020304" pitchFamily="18" charset="0"/>
              <a:ea typeface="Times New Roman" panose="02020603050405020304" pitchFamily="18" charset="0"/>
            </a:endParaRPr>
          </a:p>
          <a:p>
            <a:pPr marL="142875" defTabSz="685800"/>
            <a:r>
              <a:rPr lang="en-US" sz="1050" dirty="0">
                <a:solidFill>
                  <a:srgbClr val="000000"/>
                </a:solidFill>
                <a:latin typeface="Times New Roman" panose="02020603050405020304" pitchFamily="18" charset="0"/>
                <a:ea typeface="Times New Roman" panose="02020603050405020304" pitchFamily="18" charset="0"/>
              </a:rPr>
              <a:t> </a:t>
            </a:r>
            <a:endParaRPr lang="en-US" sz="9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895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86" y="983950"/>
            <a:ext cx="8766314" cy="5088701"/>
          </a:xfrm>
          <a:prstGeom prst="rect">
            <a:avLst/>
          </a:prstGeom>
        </p:spPr>
        <p:txBody>
          <a:bodyPr wrap="square">
            <a:spAutoFit/>
          </a:bodyPr>
          <a:lstStyle/>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B.2.f seems to be emphasizing scholarly achievement in its traditional sense, i.e., by scholarly research:</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person recommended for promotion to the rank of professor should have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significant accomplishments, especially in the area of research and scholarly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activity…”</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ADDITIONAL THOUGHTS</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Suppose the campus officially regards the final three WPI categories as scholarship acceptable for promotion to professor, Won’t all departments be required to accept them, even if some departments wish to maintain traditional standards?  And would this not weaken the achievements that result from those traditional standards?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if those three categories are acceptable for promotion to full professor, i.e. if they represent bona fide scholarship rather than service (however valuable), why should those three categories not also be acceptable for tenure and promotion to associate professor?</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Has the WPI policy been implemented anywhere else? It seems quite recent, and there is no need to consider adopting it for S&amp;T at least until we see the results elsewhere.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Font typeface="+mj-lt"/>
              <a:buAutoNum type="arabicPeriod"/>
            </a:pPr>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What will happen when letters to outside evaluators go out in promotion-to- full-professor cases?  Suppose their institutions aren’t on board with the new policy of what constitutes scholarship and some (many?) evaluators write that they consider the scholarship of Candidate X to be insufficient. This is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defTabSz="685800"/>
            <a:r>
              <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major concern, underscored by one of the committee’s senior faculty members: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defTabSz="685800">
              <a:lnSpc>
                <a:spcPct val="115000"/>
              </a:lnSpc>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mid-career stagnation/confusion of associate professors is an issue… Departments and department chairs should outline in the clearest possible terms the expectations for promotion, as should any potential mentors. If the expectations are not clear to faculty members, then our committee and administration should strongly encourage all interested parties--chair, department etc.--to make them so.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defTabSz="685800">
              <a:lnSpc>
                <a:spcPct val="115000"/>
              </a:lnSpc>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Also, in the last few years, our campus established the CAFE program for just this sort of purpose. I'm inclined to see how our substantial monetary and personnel investment in this program plays out, before we consider implementing wholesale WPI style changes.”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10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024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083" y="1155424"/>
            <a:ext cx="8676860" cy="4339650"/>
          </a:xfrm>
          <a:prstGeom prst="rect">
            <a:avLst/>
          </a:prstGeom>
        </p:spPr>
        <p:txBody>
          <a:bodyPr wrap="square">
            <a:spAutoFit/>
          </a:bodyPr>
          <a:lstStyle/>
          <a:p>
            <a:pPr defTabSz="685800">
              <a:lnSpc>
                <a:spcPct val="115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 would add just a brief note of caution to the above excellent recommendation on advising associate professors: The Chancellor has the final decision on all tenure and promotion cases, so no advice should contain a promise that if a candidate does such-and-such he/she is guaranteed a favorable outcome. That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15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outcome may be likely but should not be described as guaranteed.  No chancellor would agree to relinquishing his/her authority to have the final say. </a:t>
            </a:r>
            <a:endParaRPr lang="en-US" sz="3000" dirty="0">
              <a:solidFill>
                <a:prstClr val="black"/>
              </a:solidFill>
              <a:latin typeface="Calibri" panose="020F0502020204030204"/>
            </a:endParaRPr>
          </a:p>
        </p:txBody>
      </p:sp>
    </p:spTree>
    <p:extLst>
      <p:ext uri="{BB962C8B-B14F-4D97-AF65-F5344CB8AC3E}">
        <p14:creationId xmlns:p14="http://schemas.microsoft.com/office/powerpoint/2010/main" val="327635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 </a:t>
            </a:r>
            <a:r>
              <a:rPr lang="en-US" sz="3200" dirty="0">
                <a:latin typeface="Orgon Slab" panose="02000503000000020004" pitchFamily="50" charset="0"/>
              </a:rPr>
              <a:t>	Reports of Standing </a:t>
            </a:r>
            <a:r>
              <a:rPr lang="en-US" sz="3200" dirty="0" smtClean="0">
                <a:latin typeface="Orgon Slab" panose="02000503000000020004" pitchFamily="50" charset="0"/>
              </a:rPr>
              <a:t>Committees</a:t>
            </a:r>
          </a:p>
          <a:p>
            <a:pPr marL="741362" indent="0" defTabSz="685800">
              <a:buNone/>
            </a:pPr>
            <a:r>
              <a:rPr lang="en-US" sz="3200" dirty="0" smtClean="0">
                <a:solidFill>
                  <a:srgbClr val="003B49"/>
                </a:solidFill>
                <a:latin typeface="Orgon Slab" panose="02000503000000020004" pitchFamily="50" charset="0"/>
              </a:rPr>
              <a:t>F. 	</a:t>
            </a:r>
            <a:r>
              <a:rPr lang="en-US" sz="3200" smtClean="0">
                <a:solidFill>
                  <a:srgbClr val="003B49"/>
                </a:solidFill>
                <a:latin typeface="Orgon Slab" panose="02000503000000020004" pitchFamily="50" charset="0"/>
              </a:rPr>
              <a:t>Budgetary </a:t>
            </a:r>
            <a:r>
              <a:rPr lang="en-US" sz="3200" dirty="0" smtClean="0">
                <a:solidFill>
                  <a:srgbClr val="003B49"/>
                </a:solidFill>
                <a:latin typeface="Orgon Slab" panose="02000503000000020004" pitchFamily="50" charset="0"/>
              </a:rPr>
              <a:t>Affairs </a:t>
            </a:r>
            <a:r>
              <a:rPr lang="en-US" sz="3200" smtClean="0">
                <a:solidFill>
                  <a:srgbClr val="003B49"/>
                </a:solidFill>
                <a:latin typeface="Orgon Slab" panose="02000503000000020004" pitchFamily="50" charset="0"/>
              </a:rPr>
              <a:t/>
            </a:r>
            <a:br>
              <a:rPr lang="en-US" sz="3200" smtClean="0">
                <a:solidFill>
                  <a:srgbClr val="003B49"/>
                </a:solidFill>
                <a:latin typeface="Orgon Slab" panose="02000503000000020004" pitchFamily="50" charset="0"/>
              </a:rPr>
            </a:br>
            <a:r>
              <a:rPr lang="en-US" sz="3200" smtClean="0">
                <a:solidFill>
                  <a:srgbClr val="003B49"/>
                </a:solidFill>
                <a:latin typeface="Orgon Slab" panose="02000503000000020004" pitchFamily="50" charset="0"/>
              </a:rPr>
              <a:t>	M</a:t>
            </a:r>
            <a:r>
              <a:rPr lang="en-US" sz="3200" dirty="0" smtClean="0">
                <a:solidFill>
                  <a:srgbClr val="003B49"/>
                </a:solidFill>
                <a:latin typeface="Orgon Slab" panose="02000503000000020004" pitchFamily="50" charset="0"/>
              </a:rPr>
              <a:t>. Fitch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869541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solidFill>
                  <a:srgbClr val="0070C0"/>
                </a:solidFill>
              </a:rPr>
              <a:t>New Item:</a:t>
            </a:r>
          </a:p>
          <a:p>
            <a:r>
              <a:rPr lang="en-US" sz="2700" dirty="0">
                <a:solidFill>
                  <a:srgbClr val="0070C0"/>
                </a:solidFill>
              </a:rPr>
              <a:t>Provost invitation to generate academic funding model</a:t>
            </a:r>
          </a:p>
          <a:p>
            <a:pPr marL="0" indent="0">
              <a:buNone/>
            </a:pPr>
            <a:r>
              <a:rPr lang="en-US" sz="2700" dirty="0">
                <a:solidFill>
                  <a:srgbClr val="0070C0"/>
                </a:solidFill>
              </a:rPr>
              <a:t>Active referrals:</a:t>
            </a:r>
          </a:p>
          <a:p>
            <a:r>
              <a:rPr lang="en-US" sz="2700" dirty="0">
                <a:solidFill>
                  <a:srgbClr val="0070C0"/>
                </a:solidFill>
              </a:rPr>
              <a:t>Cost of waivers for graduate students</a:t>
            </a:r>
          </a:p>
          <a:p>
            <a:pPr marL="0" indent="0">
              <a:buNone/>
            </a:pPr>
            <a:r>
              <a:rPr lang="en-US" sz="2700" dirty="0">
                <a:solidFill>
                  <a:srgbClr val="0070C0"/>
                </a:solidFill>
              </a:rPr>
              <a:t>Continuing:</a:t>
            </a:r>
          </a:p>
          <a:p>
            <a:r>
              <a:rPr lang="en-US" sz="2700" dirty="0">
                <a:solidFill>
                  <a:srgbClr val="0070C0"/>
                </a:solidFill>
              </a:rPr>
              <a:t>Report on the “big picture balance sheet”</a:t>
            </a:r>
          </a:p>
          <a:p>
            <a:r>
              <a:rPr lang="en-US" sz="2700" dirty="0">
                <a:solidFill>
                  <a:srgbClr val="0070C0"/>
                </a:solidFill>
              </a:rPr>
              <a:t>Current and next FY budget</a:t>
            </a:r>
          </a:p>
          <a:p>
            <a:r>
              <a:rPr lang="en-US" sz="2700" dirty="0">
                <a:solidFill>
                  <a:srgbClr val="0070C0"/>
                </a:solidFill>
              </a:rPr>
              <a:t>Kauffman/5yr</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prstClr val="black"/>
                </a:solidFill>
                <a:latin typeface="Calibri" panose="020F0502020204030204"/>
              </a:rPr>
              <a:t>Budgetary Affairs Committee</a:t>
            </a:r>
          </a:p>
          <a:p>
            <a:pPr algn="ctr" defTabSz="685800"/>
            <a:r>
              <a:rPr lang="en-US" sz="3600" b="1" dirty="0">
                <a:solidFill>
                  <a:prstClr val="black"/>
                </a:solidFill>
                <a:latin typeface="Calibri" panose="020F0502020204030204"/>
              </a:rPr>
              <a:t>Nov 21, 2019</a:t>
            </a:r>
            <a:endParaRPr lang="en-US" sz="3300" dirty="0">
              <a:solidFill>
                <a:prstClr val="black"/>
              </a:solidFill>
              <a:latin typeface="Calibri" panose="020F0502020204030204"/>
            </a:endParaRPr>
          </a:p>
        </p:txBody>
      </p:sp>
    </p:spTree>
    <p:extLst>
      <p:ext uri="{BB962C8B-B14F-4D97-AF65-F5344CB8AC3E}">
        <p14:creationId xmlns:p14="http://schemas.microsoft.com/office/powerpoint/2010/main" val="62045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B.</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Student Council</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K. Kessinger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a:t>
            </a:fld>
            <a:endParaRPr lang="en-US" dirty="0"/>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no changes from September report</a:t>
            </a:r>
            <a:endParaRPr lang="en-US" dirty="0"/>
          </a:p>
        </p:txBody>
      </p:sp>
      <p:sp>
        <p:nvSpPr>
          <p:cNvPr id="3" name="Content Placeholder 2"/>
          <p:cNvSpPr>
            <a:spLocks noGrp="1"/>
          </p:cNvSpPr>
          <p:nvPr>
            <p:ph idx="1"/>
          </p:nvPr>
        </p:nvSpPr>
        <p:spPr>
          <a:xfrm>
            <a:off x="628650" y="1885951"/>
            <a:ext cx="7886700" cy="4029074"/>
          </a:xfrm>
        </p:spPr>
        <p:txBody>
          <a:bodyPr>
            <a:normAutofit fontScale="85000" lnSpcReduction="20000"/>
          </a:bodyPr>
          <a:lstStyle/>
          <a:p>
            <a:pPr marL="0" indent="0">
              <a:buNone/>
            </a:pPr>
            <a:r>
              <a:rPr lang="en-US" dirty="0" smtClean="0"/>
              <a:t>Operations budget, current fiscal year (FY)</a:t>
            </a:r>
          </a:p>
          <a:p>
            <a:r>
              <a:rPr lang="en-US" dirty="0" smtClean="0"/>
              <a:t>Revenue = $150.8 MM, Expenditures = $147.5 MM</a:t>
            </a:r>
          </a:p>
          <a:p>
            <a:pPr marL="0" indent="0">
              <a:buNone/>
            </a:pPr>
            <a:r>
              <a:rPr lang="en-US" dirty="0" smtClean="0"/>
              <a:t>Next FY revenue projection</a:t>
            </a:r>
          </a:p>
          <a:p>
            <a:pPr>
              <a:tabLst>
                <a:tab pos="5147072" algn="dec"/>
              </a:tabLst>
            </a:pPr>
            <a:r>
              <a:rPr lang="en-US" dirty="0" smtClean="0"/>
              <a:t>Student count remains down by 248	$-2.8MM</a:t>
            </a:r>
          </a:p>
          <a:p>
            <a:pPr marL="0" indent="0">
              <a:buNone/>
            </a:pPr>
            <a:r>
              <a:rPr lang="en-US" dirty="0" smtClean="0"/>
              <a:t>Next FY cost expectations</a:t>
            </a:r>
          </a:p>
          <a:p>
            <a:pPr>
              <a:tabLst>
                <a:tab pos="5147072" algn="dec"/>
              </a:tabLst>
            </a:pPr>
            <a:r>
              <a:rPr lang="en-US" dirty="0" smtClean="0"/>
              <a:t>2</a:t>
            </a:r>
            <a:r>
              <a:rPr lang="en-US" dirty="0"/>
              <a:t>% raise </a:t>
            </a:r>
            <a:r>
              <a:rPr lang="en-US" dirty="0" smtClean="0"/>
              <a:t>pool</a:t>
            </a:r>
            <a:r>
              <a:rPr lang="en-US" dirty="0"/>
              <a:t> </a:t>
            </a:r>
            <a:r>
              <a:rPr lang="en-US" dirty="0" smtClean="0"/>
              <a:t>	$2 MM</a:t>
            </a:r>
            <a:endParaRPr lang="en-US" dirty="0"/>
          </a:p>
          <a:p>
            <a:pPr>
              <a:tabLst>
                <a:tab pos="5147072" algn="dec"/>
              </a:tabLst>
            </a:pPr>
            <a:r>
              <a:rPr lang="en-US" dirty="0"/>
              <a:t>Benefit cost </a:t>
            </a:r>
            <a:r>
              <a:rPr lang="en-US" dirty="0" smtClean="0"/>
              <a:t>increases	1.2 MM</a:t>
            </a:r>
            <a:endParaRPr lang="en-US" dirty="0"/>
          </a:p>
          <a:p>
            <a:pPr>
              <a:tabLst>
                <a:tab pos="5147072" algn="dec"/>
              </a:tabLst>
            </a:pPr>
            <a:r>
              <a:rPr lang="en-US" dirty="0"/>
              <a:t>P&amp;T, NTT promotion, PTR </a:t>
            </a:r>
            <a:r>
              <a:rPr lang="en-US" dirty="0" smtClean="0"/>
              <a:t>awards 	0.235 MM  </a:t>
            </a:r>
            <a:endParaRPr lang="en-US" dirty="0"/>
          </a:p>
          <a:p>
            <a:pPr>
              <a:tabLst>
                <a:tab pos="5147072" algn="dec"/>
              </a:tabLst>
            </a:pPr>
            <a:r>
              <a:rPr lang="en-US" dirty="0"/>
              <a:t>Minimum wage </a:t>
            </a:r>
            <a:r>
              <a:rPr lang="en-US" dirty="0" smtClean="0"/>
              <a:t>increase	0.3 MM</a:t>
            </a:r>
            <a:endParaRPr lang="en-US" dirty="0"/>
          </a:p>
          <a:p>
            <a:pPr>
              <a:tabLst>
                <a:tab pos="5147072" algn="dec"/>
              </a:tabLst>
            </a:pPr>
            <a:r>
              <a:rPr lang="en-US" dirty="0" smtClean="0"/>
              <a:t>Golf Team (currently cost not rate) 	0.2 MM</a:t>
            </a:r>
          </a:p>
          <a:p>
            <a:pPr>
              <a:tabLst>
                <a:tab pos="5147072" algn="dec"/>
              </a:tabLst>
            </a:pPr>
            <a:r>
              <a:rPr lang="en-US" dirty="0" smtClean="0"/>
              <a:t>IT</a:t>
            </a:r>
            <a:r>
              <a:rPr lang="en-US" dirty="0"/>
              <a:t>, insurance, utilities, building </a:t>
            </a:r>
            <a:r>
              <a:rPr lang="en-US" dirty="0" smtClean="0"/>
              <a:t>repair	 0.7 MM</a:t>
            </a:r>
          </a:p>
          <a:p>
            <a:pPr>
              <a:tabLst>
                <a:tab pos="5147072" algn="dec"/>
              </a:tabLst>
            </a:pPr>
            <a:endParaRPr lang="en-US" dirty="0" smtClean="0"/>
          </a:p>
          <a:p>
            <a:pPr marL="0" indent="0">
              <a:buNone/>
              <a:tabLst>
                <a:tab pos="5147072" algn="dec"/>
              </a:tabLst>
            </a:pPr>
            <a:r>
              <a:rPr lang="en-US" dirty="0" smtClean="0"/>
              <a:t>Sum 	$7.3 MM</a:t>
            </a:r>
          </a:p>
        </p:txBody>
      </p:sp>
      <p:sp>
        <p:nvSpPr>
          <p:cNvPr id="2" name="TextBox 1"/>
          <p:cNvSpPr txBox="1"/>
          <p:nvPr/>
        </p:nvSpPr>
        <p:spPr>
          <a:xfrm>
            <a:off x="6629400" y="3171825"/>
            <a:ext cx="1475597" cy="300082"/>
          </a:xfrm>
          <a:prstGeom prst="rect">
            <a:avLst/>
          </a:prstGeom>
          <a:noFill/>
        </p:spPr>
        <p:txBody>
          <a:bodyPr wrap="none" rtlCol="0">
            <a:spAutoFit/>
          </a:bodyPr>
          <a:lstStyle/>
          <a:p>
            <a:pPr defTabSz="685800"/>
            <a:r>
              <a:rPr lang="en-US" sz="1350" dirty="0">
                <a:solidFill>
                  <a:prstClr val="white">
                    <a:lumMod val="50000"/>
                  </a:prstClr>
                </a:solidFill>
                <a:latin typeface="Calibri" panose="020F0502020204030204"/>
              </a:rPr>
              <a:t>Mandated by Choi</a:t>
            </a:r>
          </a:p>
        </p:txBody>
      </p:sp>
      <p:cxnSp>
        <p:nvCxnSpPr>
          <p:cNvPr id="6" name="Straight Arrow Connector 5"/>
          <p:cNvCxnSpPr>
            <a:stCxn id="2" idx="1"/>
          </p:cNvCxnSpPr>
          <p:nvPr/>
        </p:nvCxnSpPr>
        <p:spPr>
          <a:xfrm flipH="1">
            <a:off x="6372225" y="3310324"/>
            <a:ext cx="257175" cy="11867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15125" y="2566865"/>
            <a:ext cx="1142942" cy="300082"/>
          </a:xfrm>
          <a:prstGeom prst="rect">
            <a:avLst/>
          </a:prstGeom>
          <a:noFill/>
        </p:spPr>
        <p:txBody>
          <a:bodyPr wrap="none" rtlCol="0">
            <a:spAutoFit/>
          </a:bodyPr>
          <a:lstStyle/>
          <a:p>
            <a:pPr defTabSz="685800"/>
            <a:r>
              <a:rPr lang="en-US" sz="1350" dirty="0">
                <a:solidFill>
                  <a:prstClr val="white">
                    <a:lumMod val="50000"/>
                  </a:prstClr>
                </a:solidFill>
                <a:latin typeface="Calibri" panose="020F0502020204030204"/>
              </a:rPr>
              <a:t>We can affect</a:t>
            </a:r>
          </a:p>
        </p:txBody>
      </p:sp>
      <p:cxnSp>
        <p:nvCxnSpPr>
          <p:cNvPr id="8" name="Straight Arrow Connector 7"/>
          <p:cNvCxnSpPr>
            <a:stCxn id="7" idx="1"/>
          </p:cNvCxnSpPr>
          <p:nvPr/>
        </p:nvCxnSpPr>
        <p:spPr>
          <a:xfrm flipH="1">
            <a:off x="6457950" y="2705365"/>
            <a:ext cx="257175" cy="11867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00851" y="4009099"/>
            <a:ext cx="2228850" cy="507831"/>
          </a:xfrm>
          <a:prstGeom prst="rect">
            <a:avLst/>
          </a:prstGeom>
          <a:noFill/>
        </p:spPr>
        <p:txBody>
          <a:bodyPr wrap="square" rtlCol="0">
            <a:spAutoFit/>
          </a:bodyPr>
          <a:lstStyle/>
          <a:p>
            <a:pPr defTabSz="685800"/>
            <a:r>
              <a:rPr lang="en-US" sz="1350" dirty="0">
                <a:solidFill>
                  <a:prstClr val="white">
                    <a:lumMod val="50000"/>
                  </a:prstClr>
                </a:solidFill>
                <a:latin typeface="Calibri" panose="020F0502020204030204"/>
              </a:rPr>
              <a:t>State exempted State; only for full-time employees</a:t>
            </a:r>
          </a:p>
        </p:txBody>
      </p:sp>
      <p:cxnSp>
        <p:nvCxnSpPr>
          <p:cNvPr id="10" name="Straight Arrow Connector 9"/>
          <p:cNvCxnSpPr>
            <a:stCxn id="9" idx="1"/>
          </p:cNvCxnSpPr>
          <p:nvPr/>
        </p:nvCxnSpPr>
        <p:spPr>
          <a:xfrm flipH="1">
            <a:off x="6543676" y="4251473"/>
            <a:ext cx="257175" cy="1480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33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a:t>
            </a:r>
            <a:endParaRPr lang="en-US" dirty="0"/>
          </a:p>
        </p:txBody>
      </p:sp>
      <p:sp>
        <p:nvSpPr>
          <p:cNvPr id="3" name="Content Placeholder 2"/>
          <p:cNvSpPr>
            <a:spLocks noGrp="1"/>
          </p:cNvSpPr>
          <p:nvPr>
            <p:ph idx="1"/>
          </p:nvPr>
        </p:nvSpPr>
        <p:spPr/>
        <p:txBody>
          <a:bodyPr>
            <a:normAutofit/>
          </a:bodyPr>
          <a:lstStyle/>
          <a:p>
            <a:pPr marL="0" indent="0" algn="ctr">
              <a:buNone/>
            </a:pPr>
            <a:r>
              <a:rPr lang="en-US" sz="21525" dirty="0">
                <a:solidFill>
                  <a:srgbClr val="FF0000"/>
                </a:solidFill>
              </a:rPr>
              <a:t>-5%</a:t>
            </a:r>
            <a:endParaRPr lang="en-US" dirty="0">
              <a:solidFill>
                <a:srgbClr val="FF0000"/>
              </a:solidFill>
            </a:endParaRPr>
          </a:p>
        </p:txBody>
      </p:sp>
    </p:spTree>
    <p:extLst>
      <p:ext uri="{BB962C8B-B14F-4D97-AF65-F5344CB8AC3E}">
        <p14:creationId xmlns:p14="http://schemas.microsoft.com/office/powerpoint/2010/main" val="1665983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977503"/>
            <a:ext cx="8486775" cy="994172"/>
          </a:xfrm>
        </p:spPr>
        <p:txBody>
          <a:bodyPr>
            <a:normAutofit fontScale="90000"/>
          </a:bodyPr>
          <a:lstStyle/>
          <a:p>
            <a:r>
              <a:rPr lang="en-US" dirty="0" smtClean="0"/>
              <a:t>Provost’s invitation (briefly mentioned last month)</a:t>
            </a:r>
            <a:endParaRPr lang="en-US" dirty="0"/>
          </a:p>
        </p:txBody>
      </p:sp>
      <p:sp>
        <p:nvSpPr>
          <p:cNvPr id="3" name="Content Placeholder 2"/>
          <p:cNvSpPr>
            <a:spLocks noGrp="1"/>
          </p:cNvSpPr>
          <p:nvPr>
            <p:ph idx="1"/>
          </p:nvPr>
        </p:nvSpPr>
        <p:spPr>
          <a:xfrm>
            <a:off x="285750" y="1971675"/>
            <a:ext cx="8486775" cy="3943350"/>
          </a:xfrm>
        </p:spPr>
        <p:txBody>
          <a:bodyPr>
            <a:noAutofit/>
          </a:bodyPr>
          <a:lstStyle/>
          <a:p>
            <a:pPr marL="0" indent="0">
              <a:buNone/>
            </a:pPr>
            <a:r>
              <a:rPr lang="en-US" dirty="0" smtClean="0"/>
              <a:t>Collaborative:  BAC, Department Chairs, Deans, Finance</a:t>
            </a:r>
          </a:p>
          <a:p>
            <a:pPr marL="0" indent="0">
              <a:buNone/>
            </a:pPr>
            <a:r>
              <a:rPr lang="en-US" dirty="0" smtClean="0"/>
              <a:t>Idea:  “performance-based </a:t>
            </a:r>
            <a:r>
              <a:rPr lang="en-US" dirty="0"/>
              <a:t>budget incentive model for academic departments</a:t>
            </a:r>
            <a:r>
              <a:rPr lang="en-US" dirty="0" smtClean="0"/>
              <a:t>”</a:t>
            </a:r>
          </a:p>
          <a:p>
            <a:pPr marL="0" indent="0">
              <a:buNone/>
            </a:pPr>
            <a:r>
              <a:rPr lang="en-US" dirty="0" smtClean="0"/>
              <a:t>Friday 14 Feb meeting:</a:t>
            </a:r>
          </a:p>
          <a:p>
            <a:r>
              <a:rPr lang="en-US" dirty="0" smtClean="0"/>
              <a:t>Transparency important</a:t>
            </a:r>
          </a:p>
          <a:p>
            <a:r>
              <a:rPr lang="en-US" dirty="0" smtClean="0"/>
              <a:t>BAC generally positive; no rush, be thoughtful</a:t>
            </a:r>
          </a:p>
          <a:p>
            <a:r>
              <a:rPr lang="en-US" dirty="0" smtClean="0"/>
              <a:t>Asked for administrative and chair’s buy-in</a:t>
            </a:r>
          </a:p>
          <a:p>
            <a:r>
              <a:rPr lang="en-US" dirty="0" smtClean="0"/>
              <a:t>Concerned hours invested &gt;&gt; funds affected</a:t>
            </a:r>
          </a:p>
          <a:p>
            <a:r>
              <a:rPr lang="en-US" dirty="0" smtClean="0"/>
              <a:t>Vast majority of costs are salaries and wage, a formula cannot set annual department budgets</a:t>
            </a:r>
          </a:p>
          <a:p>
            <a:r>
              <a:rPr lang="en-US" dirty="0" smtClean="0"/>
              <a:t>Model would have to reflect diverse priorities and </a:t>
            </a:r>
            <a:r>
              <a:rPr lang="en-US" dirty="0"/>
              <a:t>d</a:t>
            </a:r>
            <a:r>
              <a:rPr lang="en-US" dirty="0" smtClean="0"/>
              <a:t>iverse departments</a:t>
            </a:r>
          </a:p>
        </p:txBody>
      </p:sp>
    </p:spTree>
    <p:extLst>
      <p:ext uri="{BB962C8B-B14F-4D97-AF65-F5344CB8AC3E}">
        <p14:creationId xmlns:p14="http://schemas.microsoft.com/office/powerpoint/2010/main" val="2574056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waivers</a:t>
            </a:r>
            <a:endParaRPr lang="en-US" dirty="0"/>
          </a:p>
        </p:txBody>
      </p:sp>
      <p:sp>
        <p:nvSpPr>
          <p:cNvPr id="3" name="Content Placeholder 2"/>
          <p:cNvSpPr>
            <a:spLocks noGrp="1"/>
          </p:cNvSpPr>
          <p:nvPr>
            <p:ph idx="1"/>
          </p:nvPr>
        </p:nvSpPr>
        <p:spPr/>
        <p:txBody>
          <a:bodyPr/>
          <a:lstStyle/>
          <a:p>
            <a:pPr marL="0" indent="0">
              <a:buNone/>
            </a:pPr>
            <a:r>
              <a:rPr lang="en-US" dirty="0" smtClean="0"/>
              <a:t>Next slides, last eight years (FY 2013 funding, FY 2017 implementation):</a:t>
            </a:r>
          </a:p>
          <a:p>
            <a:r>
              <a:rPr lang="en-US" dirty="0" smtClean="0"/>
              <a:t>Tuition rates</a:t>
            </a:r>
          </a:p>
          <a:p>
            <a:r>
              <a:rPr lang="en-US" dirty="0" smtClean="0"/>
              <a:t>Graduate student counts</a:t>
            </a:r>
          </a:p>
          <a:p>
            <a:r>
              <a:rPr lang="en-US" dirty="0" smtClean="0"/>
              <a:t>Graduate appointments at or above 0.25 FTE</a:t>
            </a:r>
          </a:p>
          <a:p>
            <a:r>
              <a:rPr lang="en-US" dirty="0" smtClean="0"/>
              <a:t>Gross graduate tuition, waivers, and net revenue</a:t>
            </a:r>
          </a:p>
          <a:p>
            <a:r>
              <a:rPr lang="en-US" dirty="0" smtClean="0"/>
              <a:t>Observations</a:t>
            </a:r>
            <a:endParaRPr lang="en-US" dirty="0"/>
          </a:p>
        </p:txBody>
      </p:sp>
    </p:spTree>
    <p:extLst>
      <p:ext uri="{BB962C8B-B14F-4D97-AF65-F5344CB8AC3E}">
        <p14:creationId xmlns:p14="http://schemas.microsoft.com/office/powerpoint/2010/main" val="179470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rotWithShape="1">
          <a:blip r:embed="rId2"/>
          <a:srcRect b="7063"/>
          <a:stretch/>
        </p:blipFill>
        <p:spPr>
          <a:xfrm>
            <a:off x="114300" y="901150"/>
            <a:ext cx="8772525" cy="5099600"/>
          </a:xfrm>
          <a:prstGeom prst="rect">
            <a:avLst/>
          </a:prstGeom>
        </p:spPr>
      </p:pic>
      <p:sp>
        <p:nvSpPr>
          <p:cNvPr id="9" name="TextBox 8"/>
          <p:cNvSpPr txBox="1"/>
          <p:nvPr/>
        </p:nvSpPr>
        <p:spPr>
          <a:xfrm>
            <a:off x="6800850" y="4114800"/>
            <a:ext cx="1912318" cy="323165"/>
          </a:xfrm>
          <a:prstGeom prst="rect">
            <a:avLst/>
          </a:prstGeom>
          <a:noFill/>
        </p:spPr>
        <p:txBody>
          <a:bodyPr wrap="none" rtlCol="0">
            <a:spAutoFit/>
          </a:bodyPr>
          <a:lstStyle/>
          <a:p>
            <a:pPr defTabSz="685800"/>
            <a:r>
              <a:rPr lang="en-US" sz="1500" dirty="0">
                <a:solidFill>
                  <a:prstClr val="black"/>
                </a:solidFill>
                <a:latin typeface="Calibri" panose="020F0502020204030204"/>
              </a:rPr>
              <a:t>7.3% average increase</a:t>
            </a:r>
          </a:p>
        </p:txBody>
      </p:sp>
      <p:sp>
        <p:nvSpPr>
          <p:cNvPr id="10" name="TextBox 9"/>
          <p:cNvSpPr txBox="1"/>
          <p:nvPr/>
        </p:nvSpPr>
        <p:spPr>
          <a:xfrm>
            <a:off x="6800850" y="2228850"/>
            <a:ext cx="1912318" cy="323165"/>
          </a:xfrm>
          <a:prstGeom prst="rect">
            <a:avLst/>
          </a:prstGeom>
          <a:noFill/>
        </p:spPr>
        <p:txBody>
          <a:bodyPr wrap="none" rtlCol="0">
            <a:spAutoFit/>
          </a:bodyPr>
          <a:lstStyle/>
          <a:p>
            <a:pPr defTabSz="685800"/>
            <a:r>
              <a:rPr lang="en-US" sz="1500" dirty="0">
                <a:solidFill>
                  <a:prstClr val="black"/>
                </a:solidFill>
                <a:latin typeface="Calibri" panose="020F0502020204030204"/>
              </a:rPr>
              <a:t>6.5% average increase</a:t>
            </a:r>
          </a:p>
        </p:txBody>
      </p:sp>
      <p:sp>
        <p:nvSpPr>
          <p:cNvPr id="11" name="TextBox 10"/>
          <p:cNvSpPr txBox="1"/>
          <p:nvPr/>
        </p:nvSpPr>
        <p:spPr>
          <a:xfrm>
            <a:off x="6800850" y="1314450"/>
            <a:ext cx="1912318" cy="323165"/>
          </a:xfrm>
          <a:prstGeom prst="rect">
            <a:avLst/>
          </a:prstGeom>
          <a:noFill/>
        </p:spPr>
        <p:txBody>
          <a:bodyPr wrap="none" rtlCol="0">
            <a:spAutoFit/>
          </a:bodyPr>
          <a:lstStyle/>
          <a:p>
            <a:pPr defTabSz="685800"/>
            <a:r>
              <a:rPr lang="en-US" sz="1500" dirty="0">
                <a:solidFill>
                  <a:prstClr val="black"/>
                </a:solidFill>
                <a:latin typeface="Calibri" panose="020F0502020204030204"/>
              </a:rPr>
              <a:t>7.6% average increase</a:t>
            </a:r>
          </a:p>
        </p:txBody>
      </p:sp>
    </p:spTree>
    <p:extLst>
      <p:ext uri="{BB962C8B-B14F-4D97-AF65-F5344CB8AC3E}">
        <p14:creationId xmlns:p14="http://schemas.microsoft.com/office/powerpoint/2010/main" val="901799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15462" y="882262"/>
            <a:ext cx="7787302" cy="5118488"/>
          </a:xfrm>
          <a:prstGeom prst="rect">
            <a:avLst/>
          </a:prstGeom>
        </p:spPr>
      </p:pic>
      <p:cxnSp>
        <p:nvCxnSpPr>
          <p:cNvPr id="5" name="Straight Arrow Connector 4"/>
          <p:cNvCxnSpPr/>
          <p:nvPr/>
        </p:nvCxnSpPr>
        <p:spPr>
          <a:xfrm>
            <a:off x="3457575" y="2125266"/>
            <a:ext cx="4945188" cy="216098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15350" y="4147750"/>
            <a:ext cx="502061"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-441</a:t>
            </a:r>
          </a:p>
        </p:txBody>
      </p:sp>
      <p:cxnSp>
        <p:nvCxnSpPr>
          <p:cNvPr id="7" name="Straight Arrow Connector 6"/>
          <p:cNvCxnSpPr/>
          <p:nvPr/>
        </p:nvCxnSpPr>
        <p:spPr>
          <a:xfrm flipV="1">
            <a:off x="3541587" y="2486025"/>
            <a:ext cx="4861176" cy="3429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83323" y="2347525"/>
            <a:ext cx="447558" cy="300082"/>
          </a:xfrm>
          <a:prstGeom prst="rect">
            <a:avLst/>
          </a:prstGeom>
          <a:noFill/>
        </p:spPr>
        <p:txBody>
          <a:bodyPr wrap="none" rtlCol="0">
            <a:spAutoFit/>
          </a:bodyPr>
          <a:lstStyle/>
          <a:p>
            <a:pPr defTabSz="685800"/>
            <a:r>
              <a:rPr lang="en-US" sz="1350" dirty="0">
                <a:solidFill>
                  <a:srgbClr val="00B050"/>
                </a:solidFill>
                <a:latin typeface="Calibri" panose="020F0502020204030204"/>
              </a:rPr>
              <a:t>+75</a:t>
            </a:r>
          </a:p>
        </p:txBody>
      </p:sp>
    </p:spTree>
    <p:extLst>
      <p:ext uri="{BB962C8B-B14F-4D97-AF65-F5344CB8AC3E}">
        <p14:creationId xmlns:p14="http://schemas.microsoft.com/office/powerpoint/2010/main" val="3579727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 r="476" b="9080"/>
          <a:stretch/>
        </p:blipFill>
        <p:spPr>
          <a:xfrm>
            <a:off x="46161" y="939433"/>
            <a:ext cx="9097840" cy="5061317"/>
          </a:xfrm>
          <a:prstGeom prst="rect">
            <a:avLst/>
          </a:prstGeom>
        </p:spPr>
      </p:pic>
      <p:sp>
        <p:nvSpPr>
          <p:cNvPr id="5" name="TextBox 4"/>
          <p:cNvSpPr txBox="1"/>
          <p:nvPr/>
        </p:nvSpPr>
        <p:spPr>
          <a:xfrm>
            <a:off x="3286125" y="1457325"/>
            <a:ext cx="2352952" cy="300082"/>
          </a:xfrm>
          <a:prstGeom prst="rect">
            <a:avLst/>
          </a:prstGeom>
          <a:noFill/>
        </p:spPr>
        <p:txBody>
          <a:bodyPr wrap="none" rtlCol="0">
            <a:spAutoFit/>
          </a:bodyPr>
          <a:lstStyle/>
          <a:p>
            <a:pPr defTabSz="685800"/>
            <a:r>
              <a:rPr lang="en-US" sz="1350" dirty="0">
                <a:solidFill>
                  <a:prstClr val="black"/>
                </a:solidFill>
                <a:latin typeface="Calibri" panose="020F0502020204030204"/>
              </a:rPr>
              <a:t>Seemingly flat, total is 553-601</a:t>
            </a:r>
          </a:p>
        </p:txBody>
      </p:sp>
    </p:spTree>
    <p:extLst>
      <p:ext uri="{BB962C8B-B14F-4D97-AF65-F5344CB8AC3E}">
        <p14:creationId xmlns:p14="http://schemas.microsoft.com/office/powerpoint/2010/main" val="1006315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r="959" b="7199"/>
          <a:stretch/>
        </p:blipFill>
        <p:spPr>
          <a:xfrm>
            <a:off x="8793" y="1123368"/>
            <a:ext cx="8678008" cy="4791657"/>
          </a:xfrm>
          <a:prstGeom prst="rect">
            <a:avLst/>
          </a:prstGeom>
        </p:spPr>
      </p:pic>
      <p:sp>
        <p:nvSpPr>
          <p:cNvPr id="5" name="Right Brace 4"/>
          <p:cNvSpPr/>
          <p:nvPr/>
        </p:nvSpPr>
        <p:spPr>
          <a:xfrm>
            <a:off x="8258175" y="3519197"/>
            <a:ext cx="171450" cy="12858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6" name="TextBox 5"/>
          <p:cNvSpPr txBox="1"/>
          <p:nvPr/>
        </p:nvSpPr>
        <p:spPr>
          <a:xfrm>
            <a:off x="8387107" y="3943351"/>
            <a:ext cx="825867" cy="507831"/>
          </a:xfrm>
          <a:prstGeom prst="rect">
            <a:avLst/>
          </a:prstGeom>
          <a:noFill/>
        </p:spPr>
        <p:txBody>
          <a:bodyPr wrap="none" rtlCol="0">
            <a:spAutoFit/>
          </a:bodyPr>
          <a:lstStyle/>
          <a:p>
            <a:pPr algn="ctr" defTabSz="685800"/>
            <a:r>
              <a:rPr lang="en-US" sz="1350" dirty="0">
                <a:solidFill>
                  <a:prstClr val="black"/>
                </a:solidFill>
                <a:latin typeface="Calibri" panose="020F0502020204030204"/>
              </a:rPr>
              <a:t>Down</a:t>
            </a:r>
          </a:p>
          <a:p>
            <a:pPr defTabSz="685800"/>
            <a:r>
              <a:rPr lang="en-US" sz="1350" dirty="0">
                <a:solidFill>
                  <a:prstClr val="black"/>
                </a:solidFill>
                <a:latin typeface="Calibri" panose="020F0502020204030204"/>
              </a:rPr>
              <a:t>$8.6 MM</a:t>
            </a:r>
          </a:p>
        </p:txBody>
      </p:sp>
      <p:sp>
        <p:nvSpPr>
          <p:cNvPr id="7" name="Right Brace 6"/>
          <p:cNvSpPr/>
          <p:nvPr/>
        </p:nvSpPr>
        <p:spPr>
          <a:xfrm>
            <a:off x="5429250" y="3519196"/>
            <a:ext cx="85725" cy="64293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8" name="TextBox 7"/>
          <p:cNvSpPr txBox="1"/>
          <p:nvPr/>
        </p:nvSpPr>
        <p:spPr>
          <a:xfrm>
            <a:off x="5491683" y="3598291"/>
            <a:ext cx="1479572" cy="715581"/>
          </a:xfrm>
          <a:prstGeom prst="rect">
            <a:avLst/>
          </a:prstGeom>
          <a:noFill/>
        </p:spPr>
        <p:txBody>
          <a:bodyPr wrap="none" rtlCol="0">
            <a:spAutoFit/>
          </a:bodyPr>
          <a:lstStyle/>
          <a:p>
            <a:pPr algn="ctr" defTabSz="685800"/>
            <a:r>
              <a:rPr lang="en-US" sz="1350" dirty="0">
                <a:solidFill>
                  <a:prstClr val="black"/>
                </a:solidFill>
                <a:latin typeface="Calibri" panose="020F0502020204030204"/>
              </a:rPr>
              <a:t>Waiver jump</a:t>
            </a:r>
          </a:p>
          <a:p>
            <a:pPr algn="ctr" defTabSz="685800"/>
            <a:r>
              <a:rPr lang="en-US" sz="1350" dirty="0">
                <a:solidFill>
                  <a:prstClr val="black"/>
                </a:solidFill>
                <a:latin typeface="Calibri" panose="020F0502020204030204"/>
              </a:rPr>
              <a:t>$3.76 MM</a:t>
            </a:r>
          </a:p>
          <a:p>
            <a:pPr algn="ctr" defTabSz="685800"/>
            <a:r>
              <a:rPr lang="en-US" sz="1350" dirty="0">
                <a:solidFill>
                  <a:prstClr val="black"/>
                </a:solidFill>
                <a:latin typeface="Calibri" panose="020F0502020204030204"/>
              </a:rPr>
              <a:t>$760k over state $</a:t>
            </a:r>
          </a:p>
        </p:txBody>
      </p:sp>
    </p:spTree>
    <p:extLst>
      <p:ext uri="{BB962C8B-B14F-4D97-AF65-F5344CB8AC3E}">
        <p14:creationId xmlns:p14="http://schemas.microsoft.com/office/powerpoint/2010/main" val="2282336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857250"/>
            <a:ext cx="8011668" cy="4800600"/>
          </a:xfrm>
          <a:prstGeom prst="rect">
            <a:avLst/>
          </a:prstGeom>
        </p:spPr>
      </p:pic>
      <p:sp>
        <p:nvSpPr>
          <p:cNvPr id="4" name="TextBox 3"/>
          <p:cNvSpPr txBox="1"/>
          <p:nvPr/>
        </p:nvSpPr>
        <p:spPr>
          <a:xfrm>
            <a:off x="3629025" y="3000375"/>
            <a:ext cx="5400675" cy="1708160"/>
          </a:xfrm>
          <a:prstGeom prst="rect">
            <a:avLst/>
          </a:prstGeom>
          <a:solidFill>
            <a:schemeClr val="bg1"/>
          </a:solidFill>
        </p:spPr>
        <p:txBody>
          <a:bodyPr wrap="square" rtlCol="0">
            <a:spAutoFit/>
          </a:bodyPr>
          <a:lstStyle/>
          <a:p>
            <a:pPr defTabSz="685800"/>
            <a:r>
              <a:rPr lang="en-US" sz="1500" dirty="0">
                <a:solidFill>
                  <a:prstClr val="black"/>
                </a:solidFill>
                <a:latin typeface="Calibri" panose="020F0502020204030204"/>
              </a:rPr>
              <a:t>This year lower revenue per student</a:t>
            </a:r>
          </a:p>
          <a:p>
            <a:pPr marL="214313" indent="-214313" defTabSz="685800">
              <a:buFont typeface="Arial" panose="020B0604020202020204" pitchFamily="34" charset="0"/>
              <a:buChar char="•"/>
            </a:pPr>
            <a:r>
              <a:rPr lang="en-US" sz="1500" dirty="0">
                <a:solidFill>
                  <a:prstClr val="black"/>
                </a:solidFill>
                <a:latin typeface="Calibri" panose="020F0502020204030204"/>
              </a:rPr>
              <a:t>Gross: waivers not included</a:t>
            </a:r>
          </a:p>
          <a:p>
            <a:pPr marL="214313" indent="-214313" defTabSz="685800">
              <a:buFont typeface="Arial" panose="020B0604020202020204" pitchFamily="34" charset="0"/>
              <a:buChar char="•"/>
            </a:pPr>
            <a:r>
              <a:rPr lang="en-US" sz="1500" dirty="0">
                <a:solidFill>
                  <a:prstClr val="black"/>
                </a:solidFill>
                <a:latin typeface="Calibri" panose="020F0502020204030204"/>
              </a:rPr>
              <a:t>Grad tuition rate up 3-4%</a:t>
            </a:r>
          </a:p>
          <a:p>
            <a:pPr marL="214313" indent="-214313" defTabSz="685800">
              <a:buFont typeface="Arial" panose="020B0604020202020204" pitchFamily="34" charset="0"/>
              <a:buChar char="•"/>
            </a:pPr>
            <a:r>
              <a:rPr lang="en-US" sz="1500" dirty="0">
                <a:solidFill>
                  <a:prstClr val="black"/>
                </a:solidFill>
                <a:latin typeface="Calibri" panose="020F0502020204030204"/>
              </a:rPr>
              <a:t>PhD down 42, MS down 61, Certificate down 16, but data shown is per student</a:t>
            </a:r>
          </a:p>
          <a:p>
            <a:pPr marL="214313" indent="-214313" defTabSz="685800">
              <a:buFont typeface="Arial" panose="020B0604020202020204" pitchFamily="34" charset="0"/>
              <a:buChar char="•"/>
            </a:pPr>
            <a:r>
              <a:rPr lang="en-US" sz="1500" dirty="0">
                <a:solidFill>
                  <a:prstClr val="black"/>
                </a:solidFill>
                <a:latin typeface="Calibri" panose="020F0502020204030204"/>
              </a:rPr>
              <a:t>Mix could be more residential (form 16% to 47% would explain)</a:t>
            </a:r>
          </a:p>
          <a:p>
            <a:pPr marL="214313" indent="-214313" defTabSz="685800">
              <a:buFont typeface="Arial" panose="020B0604020202020204" pitchFamily="34" charset="0"/>
              <a:buChar char="•"/>
            </a:pPr>
            <a:r>
              <a:rPr lang="en-US" sz="1500" dirty="0">
                <a:solidFill>
                  <a:prstClr val="black"/>
                </a:solidFill>
                <a:latin typeface="Calibri" panose="020F0502020204030204"/>
              </a:rPr>
              <a:t>Lowered credit hours per student?</a:t>
            </a:r>
          </a:p>
        </p:txBody>
      </p:sp>
    </p:spTree>
    <p:extLst>
      <p:ext uri="{BB962C8B-B14F-4D97-AF65-F5344CB8AC3E}">
        <p14:creationId xmlns:p14="http://schemas.microsoft.com/office/powerpoint/2010/main" val="3253308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36395" y="871342"/>
            <a:ext cx="7800975" cy="5129408"/>
          </a:xfrm>
          <a:prstGeom prst="rect">
            <a:avLst/>
          </a:prstGeom>
        </p:spPr>
      </p:pic>
    </p:spTree>
    <p:extLst>
      <p:ext uri="{BB962C8B-B14F-4D97-AF65-F5344CB8AC3E}">
        <p14:creationId xmlns:p14="http://schemas.microsoft.com/office/powerpoint/2010/main" val="415783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1" name="Google Shape;61;p12"/>
          <p:cNvSpPr txBox="1">
            <a:spLocks noGrp="1"/>
          </p:cNvSpPr>
          <p:nvPr>
            <p:ph type="body" idx="2"/>
          </p:nvPr>
        </p:nvSpPr>
        <p:spPr>
          <a:xfrm>
            <a:off x="524725" y="1902000"/>
            <a:ext cx="6014700" cy="33255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Upcoming Events</a:t>
            </a:r>
            <a:endParaRPr>
              <a:latin typeface="Oswald"/>
              <a:ea typeface="Oswald"/>
              <a:cs typeface="Oswald"/>
              <a:sym typeface="Oswald"/>
            </a:endParaRPr>
          </a:p>
          <a:p>
            <a:pPr lvl="1" indent="-381000">
              <a:spcBef>
                <a:spcPts val="0"/>
              </a:spcBef>
              <a:buSzPts val="2400"/>
              <a:buFont typeface="Oswald"/>
              <a:buChar char="○"/>
            </a:pPr>
            <a:r>
              <a:rPr lang="en" sz="2400">
                <a:latin typeface="Oswald"/>
                <a:ea typeface="Oswald"/>
                <a:cs typeface="Oswald"/>
                <a:sym typeface="Oswald"/>
              </a:rPr>
              <a:t>Mental Wellness Listening Session</a:t>
            </a:r>
            <a:endParaRPr sz="2400">
              <a:latin typeface="Oswald"/>
              <a:ea typeface="Oswald"/>
              <a:cs typeface="Oswald"/>
              <a:sym typeface="Oswald"/>
            </a:endParaRPr>
          </a:p>
          <a:p>
            <a:pPr lvl="2" indent="-381000">
              <a:spcBef>
                <a:spcPts val="0"/>
              </a:spcBef>
              <a:buSzPts val="2400"/>
              <a:buFont typeface="Oswald"/>
              <a:buChar char="■"/>
            </a:pPr>
            <a:r>
              <a:rPr lang="en" sz="2400">
                <a:latin typeface="Oswald"/>
                <a:ea typeface="Oswald"/>
                <a:cs typeface="Oswald"/>
                <a:sym typeface="Oswald"/>
              </a:rPr>
              <a:t>Toomey 199 </a:t>
            </a:r>
            <a:endParaRPr sz="2400">
              <a:latin typeface="Oswald"/>
              <a:ea typeface="Oswald"/>
              <a:cs typeface="Oswald"/>
              <a:sym typeface="Oswald"/>
            </a:endParaRPr>
          </a:p>
          <a:p>
            <a:pPr lvl="2" indent="-381000">
              <a:spcBef>
                <a:spcPts val="0"/>
              </a:spcBef>
              <a:buSzPts val="2400"/>
              <a:buFont typeface="Oswald"/>
              <a:buChar char="■"/>
            </a:pPr>
            <a:r>
              <a:rPr lang="en" sz="2400">
                <a:latin typeface="Oswald"/>
                <a:ea typeface="Oswald"/>
                <a:cs typeface="Oswald"/>
                <a:sym typeface="Oswald"/>
              </a:rPr>
              <a:t>6PM on February 27th </a:t>
            </a:r>
            <a:endParaRPr sz="2400">
              <a:latin typeface="Oswald"/>
              <a:ea typeface="Oswald"/>
              <a:cs typeface="Oswald"/>
              <a:sym typeface="Oswald"/>
            </a:endParaRPr>
          </a:p>
          <a:p>
            <a:pPr lvl="1" indent="-381000">
              <a:spcBef>
                <a:spcPts val="0"/>
              </a:spcBef>
              <a:buSzPts val="2400"/>
              <a:buFont typeface="Oswald"/>
              <a:buChar char="○"/>
            </a:pPr>
            <a:r>
              <a:rPr lang="en" sz="2400">
                <a:latin typeface="Oswald"/>
                <a:ea typeface="Oswald"/>
                <a:cs typeface="Oswald"/>
                <a:sym typeface="Oswald"/>
              </a:rPr>
              <a:t>Electing New Student Body President</a:t>
            </a:r>
            <a:endParaRPr sz="2400">
              <a:latin typeface="Oswald"/>
              <a:ea typeface="Oswald"/>
              <a:cs typeface="Oswald"/>
              <a:sym typeface="Oswald"/>
            </a:endParaRPr>
          </a:p>
          <a:p>
            <a:pPr lvl="2" indent="-381000">
              <a:spcBef>
                <a:spcPts val="0"/>
              </a:spcBef>
              <a:buSzPts val="2400"/>
              <a:buFont typeface="Oswald"/>
              <a:buChar char="■"/>
            </a:pPr>
            <a:r>
              <a:rPr lang="en" sz="2400">
                <a:latin typeface="Oswald"/>
                <a:ea typeface="Oswald"/>
                <a:cs typeface="Oswald"/>
                <a:sym typeface="Oswald"/>
              </a:rPr>
              <a:t>Week of March 2nd</a:t>
            </a:r>
            <a:endParaRPr sz="2400">
              <a:latin typeface="Oswald"/>
              <a:ea typeface="Oswald"/>
              <a:cs typeface="Oswald"/>
              <a:sym typeface="Oswald"/>
            </a:endParaRPr>
          </a:p>
          <a:p>
            <a:pPr lvl="2" indent="-381000">
              <a:spcBef>
                <a:spcPts val="0"/>
              </a:spcBef>
              <a:buSzPts val="2400"/>
              <a:buFont typeface="Oswald"/>
              <a:buChar char="■"/>
            </a:pPr>
            <a:r>
              <a:rPr lang="en" sz="2400">
                <a:latin typeface="Oswald"/>
                <a:ea typeface="Oswald"/>
                <a:cs typeface="Oswald"/>
                <a:sym typeface="Oswald"/>
              </a:rPr>
              <a:t>Announced March 9th</a:t>
            </a:r>
            <a:endParaRPr sz="2400">
              <a:latin typeface="Oswald"/>
              <a:ea typeface="Oswald"/>
              <a:cs typeface="Oswald"/>
              <a:sym typeface="Oswald"/>
            </a:endParaRPr>
          </a:p>
        </p:txBody>
      </p:sp>
    </p:spTree>
    <p:extLst>
      <p:ext uri="{BB962C8B-B14F-4D97-AF65-F5344CB8AC3E}">
        <p14:creationId xmlns:p14="http://schemas.microsoft.com/office/powerpoint/2010/main" val="404050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Observations</a:t>
            </a:r>
            <a:endParaRPr lang="en-US" dirty="0"/>
          </a:p>
        </p:txBody>
      </p:sp>
      <p:sp>
        <p:nvSpPr>
          <p:cNvPr id="4" name="Content Placeholder 3"/>
          <p:cNvSpPr>
            <a:spLocks noGrp="1"/>
          </p:cNvSpPr>
          <p:nvPr>
            <p:ph idx="1"/>
          </p:nvPr>
        </p:nvSpPr>
        <p:spPr>
          <a:xfrm>
            <a:off x="628650" y="1971676"/>
            <a:ext cx="7886700" cy="3857624"/>
          </a:xfrm>
        </p:spPr>
        <p:txBody>
          <a:bodyPr>
            <a:normAutofit fontScale="92500" lnSpcReduction="20000"/>
          </a:bodyPr>
          <a:lstStyle/>
          <a:p>
            <a:r>
              <a:rPr lang="en-US" dirty="0" smtClean="0"/>
              <a:t>Decrease </a:t>
            </a:r>
            <a:r>
              <a:rPr lang="en-US" dirty="0"/>
              <a:t>of 441 MS, FS 2014 to FS 2019</a:t>
            </a:r>
          </a:p>
          <a:p>
            <a:r>
              <a:rPr lang="en-US" dirty="0"/>
              <a:t>Increase of 75 PhD, FS 2014 to FS </a:t>
            </a:r>
            <a:r>
              <a:rPr lang="en-US" dirty="0" smtClean="0"/>
              <a:t>2019</a:t>
            </a:r>
          </a:p>
          <a:p>
            <a:pPr marL="172641" indent="-172641"/>
            <a:r>
              <a:rPr lang="en-US" dirty="0" smtClean="0"/>
              <a:t>Last two years, gross tuition $ down (student counts down), waivers up</a:t>
            </a:r>
          </a:p>
          <a:p>
            <a:r>
              <a:rPr lang="en-US" dirty="0" smtClean="0"/>
              <a:t>Last </a:t>
            </a:r>
            <a:r>
              <a:rPr lang="en-US" dirty="0"/>
              <a:t>semester gross grad tuition $1 MM less than FS 2018</a:t>
            </a:r>
          </a:p>
          <a:p>
            <a:pPr marL="0" indent="0">
              <a:buNone/>
            </a:pPr>
            <a:endParaRPr lang="en-US" dirty="0" smtClean="0"/>
          </a:p>
          <a:p>
            <a:pPr marL="0" indent="0">
              <a:buNone/>
            </a:pPr>
            <a:r>
              <a:rPr lang="en-US" dirty="0" smtClean="0"/>
              <a:t>Yes, waivers cost more, but</a:t>
            </a:r>
          </a:p>
          <a:p>
            <a:r>
              <a:rPr lang="en-US" dirty="0" smtClean="0"/>
              <a:t>Number of waivers little changed if GRA</a:t>
            </a:r>
            <a:r>
              <a:rPr lang="en-US" dirty="0"/>
              <a:t>, GTA, and GA </a:t>
            </a:r>
            <a:r>
              <a:rPr lang="en-US" dirty="0" smtClean="0"/>
              <a:t>counts little changed</a:t>
            </a:r>
            <a:endParaRPr lang="en-US" dirty="0"/>
          </a:p>
          <a:p>
            <a:r>
              <a:rPr lang="en-US" dirty="0" smtClean="0"/>
              <a:t>Total waiver </a:t>
            </a:r>
            <a:r>
              <a:rPr lang="en-US" dirty="0"/>
              <a:t>cost increase similar to </a:t>
            </a:r>
            <a:r>
              <a:rPr lang="en-US" dirty="0" smtClean="0"/>
              <a:t>total tuition </a:t>
            </a:r>
            <a:r>
              <a:rPr lang="en-US" dirty="0"/>
              <a:t>increase for students on waiver</a:t>
            </a:r>
          </a:p>
          <a:p>
            <a:r>
              <a:rPr lang="en-US" dirty="0"/>
              <a:t>When 6/9 </a:t>
            </a:r>
            <a:r>
              <a:rPr lang="en-US" dirty="0" smtClean="0"/>
              <a:t>implemented</a:t>
            </a:r>
          </a:p>
          <a:p>
            <a:pPr lvl="1"/>
            <a:r>
              <a:rPr lang="en-US" sz="2100" dirty="0"/>
              <a:t>Waivers increased $3.76 MM; </a:t>
            </a:r>
          </a:p>
          <a:p>
            <a:pPr lvl="1"/>
            <a:r>
              <a:rPr lang="en-US" sz="2100" dirty="0"/>
              <a:t>Less state-provided $3 MM (FY 2013) and increase in tuition = $333k </a:t>
            </a:r>
          </a:p>
          <a:p>
            <a:pPr lvl="1"/>
            <a:r>
              <a:rPr lang="en-US" sz="2100" dirty="0"/>
              <a:t>Continuing annual cost</a:t>
            </a:r>
          </a:p>
          <a:p>
            <a:endParaRPr lang="en-US" dirty="0"/>
          </a:p>
        </p:txBody>
      </p:sp>
    </p:spTree>
    <p:extLst>
      <p:ext uri="{BB962C8B-B14F-4D97-AF65-F5344CB8AC3E}">
        <p14:creationId xmlns:p14="http://schemas.microsoft.com/office/powerpoint/2010/main" val="384950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562906"/>
            <a:ext cx="8197114" cy="4186933"/>
          </a:xfrm>
        </p:spPr>
        <p:txBody>
          <a:bodyPr/>
          <a:lstStyle/>
          <a:p>
            <a:pPr marL="0" indent="0" defTabSz="914400">
              <a:buNone/>
              <a:tabLst>
                <a:tab pos="914400" algn="l"/>
                <a:tab pos="1371600" algn="l"/>
              </a:tabLst>
            </a:pPr>
            <a:r>
              <a:rPr lang="en-US" sz="3600" dirty="0" smtClean="0">
                <a:latin typeface="Orgon Slab" panose="02000503000000020004" pitchFamily="50" charset="0"/>
              </a:rPr>
              <a:t>VI.</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739775" indent="0" defTabSz="914400">
              <a:buNone/>
              <a:tabLst>
                <a:tab pos="914400" algn="l"/>
                <a:tab pos="1490663" algn="l"/>
              </a:tabLst>
            </a:pPr>
            <a:r>
              <a:rPr lang="en-US" sz="3600" dirty="0" smtClean="0">
                <a:solidFill>
                  <a:srgbClr val="003B49"/>
                </a:solidFill>
                <a:latin typeface="Orgon Slab" panose="02000503000000020004" pitchFamily="50" charset="0"/>
              </a:rPr>
              <a:t>	A.	Chancellor’s Report</a:t>
            </a: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M. Dehghani</a:t>
            </a:r>
          </a:p>
          <a:p>
            <a:pPr marL="739775" indent="0" defTabSz="914400">
              <a:buNone/>
              <a:tabLst>
                <a:tab pos="914400" algn="l"/>
                <a:tab pos="1490663" algn="l"/>
              </a:tabLst>
            </a:pPr>
            <a:endParaRPr lang="en-US" sz="3600" dirty="0">
              <a:solidFill>
                <a:srgbClr val="003B49"/>
              </a:solidFill>
              <a:latin typeface="Orgon Slab" panose="02000503000000020004" pitchFamily="50" charset="0"/>
            </a:endParaRPr>
          </a:p>
          <a:p>
            <a:pPr marL="739775" indent="0" defTabSz="914400">
              <a:buNone/>
              <a:tabLst>
                <a:tab pos="914400" algn="l"/>
                <a:tab pos="1490663" algn="l"/>
              </a:tabLst>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914400">
              <a:buNone/>
              <a:tabLst>
                <a:tab pos="914400" algn="l"/>
                <a:tab pos="1490663" algn="l"/>
              </a:tabLst>
            </a:pPr>
            <a:r>
              <a:rPr lang="en-US" sz="3600" dirty="0" smtClean="0">
                <a:solidFill>
                  <a:srgbClr val="003B49"/>
                </a:solidFill>
                <a:latin typeface="Orgon Slab" panose="02000503000000020004" pitchFamily="50" charset="0"/>
              </a:rPr>
              <a:t>		</a:t>
            </a:r>
          </a:p>
          <a:p>
            <a:pPr marL="0" indent="0" defTabSz="685800">
              <a:buNone/>
            </a:pPr>
            <a:r>
              <a:rPr lang="en-US" sz="3600" dirty="0" smtClean="0">
                <a:latin typeface="Orgon Slab" panose="02000503000000020004" pitchFamily="50" charset="0"/>
              </a:rPr>
              <a:t>		</a:t>
            </a: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pPr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61</a:t>
            </a:fld>
            <a:endParaRPr lang="en-US" dirty="0"/>
          </a:p>
        </p:txBody>
      </p:sp>
    </p:spTree>
    <p:extLst>
      <p:ext uri="{BB962C8B-B14F-4D97-AF65-F5344CB8AC3E}">
        <p14:creationId xmlns:p14="http://schemas.microsoft.com/office/powerpoint/2010/main" val="1898044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10177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3856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2712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300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39297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551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655418"/>
            <a:ext cx="7695041" cy="4202582"/>
          </a:xfrm>
        </p:spPr>
        <p:txBody>
          <a:bodyPr/>
          <a:lstStyle/>
          <a:p>
            <a:pPr marL="914400" indent="-914400" defTabSz="914400">
              <a:buAutoNum type="romanUcPeriod" startAt="7"/>
            </a:pPr>
            <a:r>
              <a:rPr lang="en-US" sz="3600" b="1" dirty="0" smtClean="0">
                <a:solidFill>
                  <a:srgbClr val="003B49"/>
                </a:solidFill>
              </a:rPr>
              <a:t>New Business</a:t>
            </a:r>
            <a:r>
              <a:rPr lang="en-US" sz="3600" b="1" dirty="0">
                <a:solidFill>
                  <a:srgbClr val="003B49"/>
                </a:solidFill>
              </a:rPr>
              <a:t/>
            </a:r>
            <a:br>
              <a:rPr lang="en-US" sz="3600" b="1" dirty="0">
                <a:solidFill>
                  <a:srgbClr val="003B49"/>
                </a:solidFill>
              </a:rPr>
            </a:br>
            <a:endParaRPr lang="en-US" sz="3600" b="1" dirty="0" smtClean="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1731210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VIII.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69</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7" name="Google Shape;67;p13"/>
          <p:cNvSpPr txBox="1">
            <a:spLocks noGrp="1"/>
          </p:cNvSpPr>
          <p:nvPr>
            <p:ph type="body" idx="2"/>
          </p:nvPr>
        </p:nvSpPr>
        <p:spPr>
          <a:xfrm>
            <a:off x="728750" y="1879875"/>
            <a:ext cx="6729300" cy="34704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Student Leaders Awards</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Form to nominate is open. It will close March 20th</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Project Unify Proposal</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Intercampus Student Council is writing a proposal to the Project Unify Group</a:t>
            </a:r>
            <a:endParaRPr>
              <a:latin typeface="Oswald"/>
              <a:ea typeface="Oswald"/>
              <a:cs typeface="Oswald"/>
              <a:sym typeface="Oswald"/>
            </a:endParaRPr>
          </a:p>
          <a:p>
            <a:pPr lvl="1" indent="-317500">
              <a:spcBef>
                <a:spcPts val="0"/>
              </a:spcBef>
              <a:buSzPts val="1400"/>
              <a:buFont typeface="Oswald"/>
              <a:buChar char="○"/>
            </a:pPr>
            <a:r>
              <a:rPr lang="en">
                <a:latin typeface="Oswald"/>
                <a:ea typeface="Oswald"/>
                <a:cs typeface="Oswald"/>
                <a:sym typeface="Oswald"/>
              </a:rPr>
              <a:t>Summary: ISC would like drop dates to match refund dates</a:t>
            </a:r>
            <a:r>
              <a:rPr lang="en" sz="1400">
                <a:latin typeface="Oswald"/>
                <a:ea typeface="Oswald"/>
                <a:cs typeface="Oswald"/>
                <a:sym typeface="Oswald"/>
              </a:rPr>
              <a:t>.</a:t>
            </a:r>
            <a:endParaRPr sz="1400">
              <a:latin typeface="Oswald"/>
              <a:ea typeface="Oswald"/>
              <a:cs typeface="Oswald"/>
              <a:sym typeface="Oswald"/>
            </a:endParaRPr>
          </a:p>
          <a:p>
            <a:pPr>
              <a:spcBef>
                <a:spcPts val="0"/>
              </a:spcBef>
              <a:buFont typeface="Oswald"/>
              <a:buChar char="●"/>
            </a:pPr>
            <a:r>
              <a:rPr lang="en">
                <a:latin typeface="Oswald"/>
                <a:ea typeface="Oswald"/>
                <a:cs typeface="Oswald"/>
                <a:sym typeface="Oswald"/>
              </a:rPr>
              <a:t>Retention Study</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Major Issues: </a:t>
            </a:r>
            <a:endParaRPr>
              <a:latin typeface="Oswald"/>
              <a:ea typeface="Oswald"/>
              <a:cs typeface="Oswald"/>
              <a:sym typeface="Oswald"/>
            </a:endParaRPr>
          </a:p>
          <a:p>
            <a:pPr lvl="2" indent="-355600">
              <a:spcBef>
                <a:spcPts val="0"/>
              </a:spcBef>
              <a:buSzPts val="2000"/>
              <a:buFont typeface="Oswald"/>
              <a:buChar char="■"/>
            </a:pPr>
            <a:r>
              <a:rPr lang="en" sz="2000">
                <a:latin typeface="Oswald"/>
                <a:ea typeface="Oswald"/>
                <a:cs typeface="Oswald"/>
                <a:sym typeface="Oswald"/>
              </a:rPr>
              <a:t>Intuitive Systems</a:t>
            </a:r>
            <a:endParaRPr sz="2000">
              <a:latin typeface="Oswald"/>
              <a:ea typeface="Oswald"/>
              <a:cs typeface="Oswald"/>
              <a:sym typeface="Oswald"/>
            </a:endParaRPr>
          </a:p>
          <a:p>
            <a:pPr lvl="2" indent="-355600">
              <a:spcBef>
                <a:spcPts val="0"/>
              </a:spcBef>
              <a:buSzPts val="2000"/>
              <a:buFont typeface="Oswald"/>
              <a:buChar char="■"/>
            </a:pPr>
            <a:r>
              <a:rPr lang="en" sz="2000">
                <a:latin typeface="Oswald"/>
                <a:ea typeface="Oswald"/>
                <a:cs typeface="Oswald"/>
                <a:sym typeface="Oswald"/>
              </a:rPr>
              <a:t>Visibility of other programs</a:t>
            </a:r>
            <a:endParaRPr sz="2000">
              <a:latin typeface="Oswald"/>
              <a:ea typeface="Oswald"/>
              <a:cs typeface="Oswald"/>
              <a:sym typeface="Oswald"/>
            </a:endParaRPr>
          </a:p>
        </p:txBody>
      </p:sp>
    </p:spTree>
    <p:extLst>
      <p:ext uri="{BB962C8B-B14F-4D97-AF65-F5344CB8AC3E}">
        <p14:creationId xmlns:p14="http://schemas.microsoft.com/office/powerpoint/2010/main" val="177558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Corns</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8</a:t>
            </a:fld>
            <a:endParaRPr lang="en-US" dirty="0"/>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r>
              <a:rPr lang="en-US" dirty="0" smtClean="0">
                <a:solidFill>
                  <a:schemeClr val="accent4">
                    <a:lumMod val="10000"/>
                  </a:schemeClr>
                </a:solidFill>
              </a:rPr>
              <a:t>Surveys have been sent out</a:t>
            </a:r>
          </a:p>
          <a:p>
            <a:endParaRPr lang="en-US" dirty="0">
              <a:solidFill>
                <a:schemeClr val="accent4">
                  <a:lumMod val="10000"/>
                </a:schemeClr>
              </a:solidFill>
            </a:endParaRPr>
          </a:p>
          <a:p>
            <a:endParaRPr lang="en-US" dirty="0" smtClean="0">
              <a:solidFill>
                <a:schemeClr val="accent4">
                  <a:lumMod val="10000"/>
                </a:schemeClr>
              </a:solidFill>
            </a:endParaRPr>
          </a:p>
          <a:p>
            <a:r>
              <a:rPr lang="en-US" dirty="0" smtClean="0">
                <a:solidFill>
                  <a:schemeClr val="accent4">
                    <a:lumMod val="10000"/>
                  </a:schemeClr>
                </a:solidFill>
              </a:rPr>
              <a:t>Survey should be available today</a:t>
            </a:r>
          </a:p>
          <a:p>
            <a:endParaRPr lang="en-US" dirty="0">
              <a:solidFill>
                <a:schemeClr val="accent4">
                  <a:lumMod val="10000"/>
                </a:schemeClr>
              </a:solidFill>
            </a:endParaRPr>
          </a:p>
          <a:p>
            <a:r>
              <a:rPr lang="en-US" dirty="0" smtClean="0">
                <a:solidFill>
                  <a:schemeClr val="accent4">
                    <a:lumMod val="10000"/>
                  </a:schemeClr>
                </a:solidFill>
              </a:rPr>
              <a:t>Will remain open until the first week of April</a:t>
            </a:r>
          </a:p>
          <a:p>
            <a:endParaRPr lang="en-US" dirty="0">
              <a:solidFill>
                <a:schemeClr val="accent4">
                  <a:lumMod val="10000"/>
                </a:schemeClr>
              </a:solidFill>
            </a:endParaRPr>
          </a:p>
          <a:p>
            <a:r>
              <a:rPr lang="en-US" dirty="0" smtClean="0">
                <a:solidFill>
                  <a:schemeClr val="accent4">
                    <a:lumMod val="10000"/>
                  </a:schemeClr>
                </a:solidFill>
              </a:rPr>
              <a:t>Please participate in both</a:t>
            </a: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smtClean="0"/>
              <a:t>Administrative Review Committee</a:t>
            </a:r>
            <a:endParaRPr lang="en-US" dirty="0"/>
          </a:p>
        </p:txBody>
      </p:sp>
      <p:sp>
        <p:nvSpPr>
          <p:cNvPr id="4" name="Text Placeholder 3"/>
          <p:cNvSpPr txBox="1">
            <a:spLocks/>
          </p:cNvSpPr>
          <p:nvPr/>
        </p:nvSpPr>
        <p:spPr>
          <a:xfrm>
            <a:off x="590038" y="2909357"/>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COACHE Survey</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98451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3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18079</TotalTime>
  <Words>4544</Words>
  <Application>Microsoft Office PowerPoint</Application>
  <PresentationFormat>On-screen Show (4:3)</PresentationFormat>
  <Paragraphs>508</Paragraphs>
  <Slides>69</Slides>
  <Notes>17</Notes>
  <HiddenSlides>1</HiddenSlides>
  <MMClips>0</MMClips>
  <ScaleCrop>false</ScaleCrop>
  <HeadingPairs>
    <vt:vector size="6" baseType="variant">
      <vt:variant>
        <vt:lpstr>Fonts Used</vt:lpstr>
      </vt:variant>
      <vt:variant>
        <vt:i4>12</vt:i4>
      </vt:variant>
      <vt:variant>
        <vt:lpstr>Theme</vt:lpstr>
      </vt:variant>
      <vt:variant>
        <vt:i4>45</vt:i4>
      </vt:variant>
      <vt:variant>
        <vt:lpstr>Slide Titles</vt:lpstr>
      </vt:variant>
      <vt:variant>
        <vt:i4>69</vt:i4>
      </vt:variant>
    </vt:vector>
  </HeadingPairs>
  <TitlesOfParts>
    <vt:vector size="126" baseType="lpstr">
      <vt:lpstr>Arial</vt:lpstr>
      <vt:lpstr>Calibri</vt:lpstr>
      <vt:lpstr>Calibri Light</vt:lpstr>
      <vt:lpstr>Encode Sans Normal Black</vt:lpstr>
      <vt:lpstr>Lucida Grande</vt:lpstr>
      <vt:lpstr>Mangal</vt:lpstr>
      <vt:lpstr>Orgon Slab</vt:lpstr>
      <vt:lpstr>Orgon Slab ExtraLight</vt:lpstr>
      <vt:lpstr>Orgon Slab Light</vt:lpstr>
      <vt:lpstr>Orgon Slab Medium</vt:lpstr>
      <vt:lpstr>Oswald</vt:lpstr>
      <vt:lpstr>Times New Roman</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29_Custom Design</vt:lpstr>
      <vt:lpstr>30_Custom Design</vt:lpstr>
      <vt:lpstr>31_Custom Design</vt:lpstr>
      <vt:lpstr>32_Custom Design</vt:lpstr>
      <vt:lpstr>33_Custom Design</vt:lpstr>
      <vt:lpstr>Office Theme</vt:lpstr>
      <vt:lpstr>28_Custom Design</vt:lpstr>
      <vt:lpstr>1_Office Theme</vt:lpstr>
      <vt:lpstr>34_Custom Design</vt:lpstr>
      <vt:lpstr>35_Custom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Activities of the Committee on Effective Teaching</vt:lpstr>
      <vt:lpstr>NEW definition of effective teaching</vt:lpstr>
      <vt:lpstr>Current baseline of effective teaching</vt:lpstr>
      <vt:lpstr>Plan to improve effective teaching – item 1 of 3</vt:lpstr>
      <vt:lpstr>Plan to improve effective teaching – item 2 of 3</vt:lpstr>
      <vt:lpstr>Plan to improve effective teaching – item 3 of 3</vt:lpstr>
      <vt:lpstr>How will improvement be achieved?</vt:lpstr>
      <vt:lpstr>How will improvements be documented?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no changes from September report</vt:lpstr>
      <vt:lpstr>Next year:</vt:lpstr>
      <vt:lpstr>Provost’s invitation (briefly mentioned last month)</vt:lpstr>
      <vt:lpstr>Cost of waivers</vt:lpstr>
      <vt:lpstr>PowerPoint Presentation</vt:lpstr>
      <vt:lpstr>PowerPoint Presentation</vt:lpstr>
      <vt:lpstr>PowerPoint Presentation</vt:lpstr>
      <vt:lpstr>PowerPoint Presentation</vt:lpstr>
      <vt:lpstr>PowerPoint Presentation</vt:lpstr>
      <vt:lpstr>PowerPoint Presentation</vt:lpstr>
      <vt:lpstr>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331</cp:revision>
  <cp:lastPrinted>2020-01-23T14:57:05Z</cp:lastPrinted>
  <dcterms:created xsi:type="dcterms:W3CDTF">2014-10-14T00:51:43Z</dcterms:created>
  <dcterms:modified xsi:type="dcterms:W3CDTF">2020-02-24T15:43:17Z</dcterms:modified>
</cp:coreProperties>
</file>